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B477C2-D25A-4F86-A959-DEF7D08EACC2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D767101-EBC4-4965-9AF8-5B47E0903538}">
      <dgm:prSet/>
      <dgm:spPr/>
      <dgm:t>
        <a:bodyPr/>
        <a:lstStyle/>
        <a:p>
          <a:pPr>
            <a:defRPr cap="all"/>
          </a:pPr>
          <a:r>
            <a:rPr lang="en-US" b="0" i="0" baseline="0"/>
            <a:t>Predict risk </a:t>
          </a:r>
          <a:r>
            <a:rPr lang="en-US" b="0" i="1" baseline="0"/>
            <a:t>before discharge</a:t>
          </a:r>
          <a:endParaRPr lang="en-US"/>
        </a:p>
      </dgm:t>
    </dgm:pt>
    <dgm:pt modelId="{9916A0EC-05AE-4241-A70A-82A59B8C39D0}" type="parTrans" cxnId="{E1DE561E-2297-446E-BA30-0EF509E3EEBA}">
      <dgm:prSet/>
      <dgm:spPr/>
      <dgm:t>
        <a:bodyPr/>
        <a:lstStyle/>
        <a:p>
          <a:endParaRPr lang="en-US"/>
        </a:p>
      </dgm:t>
    </dgm:pt>
    <dgm:pt modelId="{BA1C3520-2ED0-44FB-9721-19AD285B747D}" type="sibTrans" cxnId="{E1DE561E-2297-446E-BA30-0EF509E3EEBA}">
      <dgm:prSet/>
      <dgm:spPr/>
      <dgm:t>
        <a:bodyPr/>
        <a:lstStyle/>
        <a:p>
          <a:endParaRPr lang="en-US"/>
        </a:p>
      </dgm:t>
    </dgm:pt>
    <dgm:pt modelId="{EED42E52-5E9D-4ADC-AE1F-BB7502014C10}">
      <dgm:prSet/>
      <dgm:spPr/>
      <dgm:t>
        <a:bodyPr/>
        <a:lstStyle/>
        <a:p>
          <a:pPr>
            <a:defRPr cap="all"/>
          </a:pPr>
          <a:r>
            <a:rPr lang="en-US" b="0" i="0" baseline="0"/>
            <a:t>Enable targeted follow-ups</a:t>
          </a:r>
          <a:endParaRPr lang="en-US"/>
        </a:p>
      </dgm:t>
    </dgm:pt>
    <dgm:pt modelId="{94CAB90B-FF36-4CBB-9472-A6E68D3FEC7D}" type="parTrans" cxnId="{D47397D7-A36F-40BA-9958-D617917A4EA6}">
      <dgm:prSet/>
      <dgm:spPr/>
      <dgm:t>
        <a:bodyPr/>
        <a:lstStyle/>
        <a:p>
          <a:endParaRPr lang="en-US"/>
        </a:p>
      </dgm:t>
    </dgm:pt>
    <dgm:pt modelId="{7EBE3887-7194-4A6C-8D2C-3773FB8A77D2}" type="sibTrans" cxnId="{D47397D7-A36F-40BA-9958-D617917A4EA6}">
      <dgm:prSet/>
      <dgm:spPr/>
      <dgm:t>
        <a:bodyPr/>
        <a:lstStyle/>
        <a:p>
          <a:endParaRPr lang="en-US"/>
        </a:p>
      </dgm:t>
    </dgm:pt>
    <dgm:pt modelId="{773A7C6B-C973-438D-AA08-F59BB0854F75}">
      <dgm:prSet/>
      <dgm:spPr/>
      <dgm:t>
        <a:bodyPr/>
        <a:lstStyle/>
        <a:p>
          <a:pPr>
            <a:defRPr cap="all"/>
          </a:pPr>
          <a:r>
            <a:rPr lang="en-US" b="0" i="0" baseline="0"/>
            <a:t>Reduce avoidable readmissions</a:t>
          </a:r>
          <a:endParaRPr lang="en-US"/>
        </a:p>
      </dgm:t>
    </dgm:pt>
    <dgm:pt modelId="{4C8D967E-6675-4648-B3BA-B032546D2DB7}" type="parTrans" cxnId="{3DF2CC6A-5B2B-4EDB-AA91-8C783A02BDEE}">
      <dgm:prSet/>
      <dgm:spPr/>
      <dgm:t>
        <a:bodyPr/>
        <a:lstStyle/>
        <a:p>
          <a:endParaRPr lang="en-US"/>
        </a:p>
      </dgm:t>
    </dgm:pt>
    <dgm:pt modelId="{1B7F01F3-5D22-4408-93DD-566F13F7DF51}" type="sibTrans" cxnId="{3DF2CC6A-5B2B-4EDB-AA91-8C783A02BDEE}">
      <dgm:prSet/>
      <dgm:spPr/>
      <dgm:t>
        <a:bodyPr/>
        <a:lstStyle/>
        <a:p>
          <a:endParaRPr lang="en-US"/>
        </a:p>
      </dgm:t>
    </dgm:pt>
    <dgm:pt modelId="{B2555C07-147A-433C-AB57-EB28D7BB8790}" type="pres">
      <dgm:prSet presAssocID="{22B477C2-D25A-4F86-A959-DEF7D08EACC2}" presName="root" presStyleCnt="0">
        <dgm:presLayoutVars>
          <dgm:dir/>
          <dgm:resizeHandles val="exact"/>
        </dgm:presLayoutVars>
      </dgm:prSet>
      <dgm:spPr/>
    </dgm:pt>
    <dgm:pt modelId="{D37024A7-C957-4D07-A58D-436CF759FC5C}" type="pres">
      <dgm:prSet presAssocID="{ED767101-EBC4-4965-9AF8-5B47E0903538}" presName="compNode" presStyleCnt="0"/>
      <dgm:spPr/>
    </dgm:pt>
    <dgm:pt modelId="{537E5A5D-C41A-4982-9C48-7D0AEB7299D3}" type="pres">
      <dgm:prSet presAssocID="{ED767101-EBC4-4965-9AF8-5B47E0903538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395D0885-5E5C-4340-90F6-94380B8FF3CA}" type="pres">
      <dgm:prSet presAssocID="{ED767101-EBC4-4965-9AF8-5B47E090353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586CF1B5-49BD-4C29-B332-8E72D7CC2B13}" type="pres">
      <dgm:prSet presAssocID="{ED767101-EBC4-4965-9AF8-5B47E0903538}" presName="spaceRect" presStyleCnt="0"/>
      <dgm:spPr/>
    </dgm:pt>
    <dgm:pt modelId="{4E438402-FB76-4C38-A0F0-B53B1EF91874}" type="pres">
      <dgm:prSet presAssocID="{ED767101-EBC4-4965-9AF8-5B47E0903538}" presName="textRect" presStyleLbl="revTx" presStyleIdx="0" presStyleCnt="3">
        <dgm:presLayoutVars>
          <dgm:chMax val="1"/>
          <dgm:chPref val="1"/>
        </dgm:presLayoutVars>
      </dgm:prSet>
      <dgm:spPr/>
    </dgm:pt>
    <dgm:pt modelId="{39DBFDC6-8CC0-455B-9CD1-9C6828A31414}" type="pres">
      <dgm:prSet presAssocID="{BA1C3520-2ED0-44FB-9721-19AD285B747D}" presName="sibTrans" presStyleCnt="0"/>
      <dgm:spPr/>
    </dgm:pt>
    <dgm:pt modelId="{83E2A31B-007D-414A-B116-E9932DA87831}" type="pres">
      <dgm:prSet presAssocID="{EED42E52-5E9D-4ADC-AE1F-BB7502014C10}" presName="compNode" presStyleCnt="0"/>
      <dgm:spPr/>
    </dgm:pt>
    <dgm:pt modelId="{95E2673D-496A-4A61-A823-48844E6EF9C7}" type="pres">
      <dgm:prSet presAssocID="{EED42E52-5E9D-4ADC-AE1F-BB7502014C10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4973110A-5A53-47BC-A292-6DD26C85EB7C}" type="pres">
      <dgm:prSet presAssocID="{EED42E52-5E9D-4ADC-AE1F-BB7502014C1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0C6C5DE-BD4F-4C99-838D-7B5660B6EB0D}" type="pres">
      <dgm:prSet presAssocID="{EED42E52-5E9D-4ADC-AE1F-BB7502014C10}" presName="spaceRect" presStyleCnt="0"/>
      <dgm:spPr/>
    </dgm:pt>
    <dgm:pt modelId="{BA870D3D-C175-4B42-B37A-2A1A874AD509}" type="pres">
      <dgm:prSet presAssocID="{EED42E52-5E9D-4ADC-AE1F-BB7502014C10}" presName="textRect" presStyleLbl="revTx" presStyleIdx="1" presStyleCnt="3">
        <dgm:presLayoutVars>
          <dgm:chMax val="1"/>
          <dgm:chPref val="1"/>
        </dgm:presLayoutVars>
      </dgm:prSet>
      <dgm:spPr/>
    </dgm:pt>
    <dgm:pt modelId="{615CA55D-9E09-4F6E-B3B0-45F949D0C9CA}" type="pres">
      <dgm:prSet presAssocID="{7EBE3887-7194-4A6C-8D2C-3773FB8A77D2}" presName="sibTrans" presStyleCnt="0"/>
      <dgm:spPr/>
    </dgm:pt>
    <dgm:pt modelId="{B1424BB0-602B-4A8E-94F6-100C5F1F1BF5}" type="pres">
      <dgm:prSet presAssocID="{773A7C6B-C973-438D-AA08-F59BB0854F75}" presName="compNode" presStyleCnt="0"/>
      <dgm:spPr/>
    </dgm:pt>
    <dgm:pt modelId="{33B12CAA-14B3-4886-98DB-9C4CF8821498}" type="pres">
      <dgm:prSet presAssocID="{773A7C6B-C973-438D-AA08-F59BB0854F75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E985A72-79C4-4F2B-B702-26B5D5FE9CA1}" type="pres">
      <dgm:prSet presAssocID="{773A7C6B-C973-438D-AA08-F59BB0854F7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D7450FFB-F5DF-41DE-AE46-E2EE403A8425}" type="pres">
      <dgm:prSet presAssocID="{773A7C6B-C973-438D-AA08-F59BB0854F75}" presName="spaceRect" presStyleCnt="0"/>
      <dgm:spPr/>
    </dgm:pt>
    <dgm:pt modelId="{6C2C5FCD-F577-4DBB-832D-EB71414B9AAB}" type="pres">
      <dgm:prSet presAssocID="{773A7C6B-C973-438D-AA08-F59BB0854F7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355BB12-0AE5-4508-95AD-150C1D10F083}" type="presOf" srcId="{773A7C6B-C973-438D-AA08-F59BB0854F75}" destId="{6C2C5FCD-F577-4DBB-832D-EB71414B9AAB}" srcOrd="0" destOrd="0" presId="urn:microsoft.com/office/officeart/2018/5/layout/IconLeafLabelList"/>
    <dgm:cxn modelId="{E1DE561E-2297-446E-BA30-0EF509E3EEBA}" srcId="{22B477C2-D25A-4F86-A959-DEF7D08EACC2}" destId="{ED767101-EBC4-4965-9AF8-5B47E0903538}" srcOrd="0" destOrd="0" parTransId="{9916A0EC-05AE-4241-A70A-82A59B8C39D0}" sibTransId="{BA1C3520-2ED0-44FB-9721-19AD285B747D}"/>
    <dgm:cxn modelId="{591C0A36-1112-46C3-A077-43040D15357C}" type="presOf" srcId="{EED42E52-5E9D-4ADC-AE1F-BB7502014C10}" destId="{BA870D3D-C175-4B42-B37A-2A1A874AD509}" srcOrd="0" destOrd="0" presId="urn:microsoft.com/office/officeart/2018/5/layout/IconLeafLabelList"/>
    <dgm:cxn modelId="{C49DE764-33E9-40F7-91DE-50F2185ABD21}" type="presOf" srcId="{ED767101-EBC4-4965-9AF8-5B47E0903538}" destId="{4E438402-FB76-4C38-A0F0-B53B1EF91874}" srcOrd="0" destOrd="0" presId="urn:microsoft.com/office/officeart/2018/5/layout/IconLeafLabelList"/>
    <dgm:cxn modelId="{3DF2CC6A-5B2B-4EDB-AA91-8C783A02BDEE}" srcId="{22B477C2-D25A-4F86-A959-DEF7D08EACC2}" destId="{773A7C6B-C973-438D-AA08-F59BB0854F75}" srcOrd="2" destOrd="0" parTransId="{4C8D967E-6675-4648-B3BA-B032546D2DB7}" sibTransId="{1B7F01F3-5D22-4408-93DD-566F13F7DF51}"/>
    <dgm:cxn modelId="{7442B080-BDFA-4547-A8AD-693438ED3757}" type="presOf" srcId="{22B477C2-D25A-4F86-A959-DEF7D08EACC2}" destId="{B2555C07-147A-433C-AB57-EB28D7BB8790}" srcOrd="0" destOrd="0" presId="urn:microsoft.com/office/officeart/2018/5/layout/IconLeafLabelList"/>
    <dgm:cxn modelId="{D47397D7-A36F-40BA-9958-D617917A4EA6}" srcId="{22B477C2-D25A-4F86-A959-DEF7D08EACC2}" destId="{EED42E52-5E9D-4ADC-AE1F-BB7502014C10}" srcOrd="1" destOrd="0" parTransId="{94CAB90B-FF36-4CBB-9472-A6E68D3FEC7D}" sibTransId="{7EBE3887-7194-4A6C-8D2C-3773FB8A77D2}"/>
    <dgm:cxn modelId="{514708FD-6A22-497F-ACF0-2BF5975C10E0}" type="presParOf" srcId="{B2555C07-147A-433C-AB57-EB28D7BB8790}" destId="{D37024A7-C957-4D07-A58D-436CF759FC5C}" srcOrd="0" destOrd="0" presId="urn:microsoft.com/office/officeart/2018/5/layout/IconLeafLabelList"/>
    <dgm:cxn modelId="{42978FFA-BF4D-4336-B2D2-51AA987EC0E2}" type="presParOf" srcId="{D37024A7-C957-4D07-A58D-436CF759FC5C}" destId="{537E5A5D-C41A-4982-9C48-7D0AEB7299D3}" srcOrd="0" destOrd="0" presId="urn:microsoft.com/office/officeart/2018/5/layout/IconLeafLabelList"/>
    <dgm:cxn modelId="{CF97BF82-6D61-4ACC-80E6-A02480FBEDCE}" type="presParOf" srcId="{D37024A7-C957-4D07-A58D-436CF759FC5C}" destId="{395D0885-5E5C-4340-90F6-94380B8FF3CA}" srcOrd="1" destOrd="0" presId="urn:microsoft.com/office/officeart/2018/5/layout/IconLeafLabelList"/>
    <dgm:cxn modelId="{C28C492D-AC4A-4C22-834D-CB742CA2585C}" type="presParOf" srcId="{D37024A7-C957-4D07-A58D-436CF759FC5C}" destId="{586CF1B5-49BD-4C29-B332-8E72D7CC2B13}" srcOrd="2" destOrd="0" presId="urn:microsoft.com/office/officeart/2018/5/layout/IconLeafLabelList"/>
    <dgm:cxn modelId="{6F5E3F9A-64A0-4BDA-8E71-A6725F3390C0}" type="presParOf" srcId="{D37024A7-C957-4D07-A58D-436CF759FC5C}" destId="{4E438402-FB76-4C38-A0F0-B53B1EF91874}" srcOrd="3" destOrd="0" presId="urn:microsoft.com/office/officeart/2018/5/layout/IconLeafLabelList"/>
    <dgm:cxn modelId="{D9A7795B-710B-4A78-BD96-5398575E321E}" type="presParOf" srcId="{B2555C07-147A-433C-AB57-EB28D7BB8790}" destId="{39DBFDC6-8CC0-455B-9CD1-9C6828A31414}" srcOrd="1" destOrd="0" presId="urn:microsoft.com/office/officeart/2018/5/layout/IconLeafLabelList"/>
    <dgm:cxn modelId="{DC898BA8-A449-4209-BAA4-64737673BBE1}" type="presParOf" srcId="{B2555C07-147A-433C-AB57-EB28D7BB8790}" destId="{83E2A31B-007D-414A-B116-E9932DA87831}" srcOrd="2" destOrd="0" presId="urn:microsoft.com/office/officeart/2018/5/layout/IconLeafLabelList"/>
    <dgm:cxn modelId="{99035E03-4A62-489A-8264-12BD13C84814}" type="presParOf" srcId="{83E2A31B-007D-414A-B116-E9932DA87831}" destId="{95E2673D-496A-4A61-A823-48844E6EF9C7}" srcOrd="0" destOrd="0" presId="urn:microsoft.com/office/officeart/2018/5/layout/IconLeafLabelList"/>
    <dgm:cxn modelId="{D27BC983-5BB7-45BD-940C-F455D1328FF2}" type="presParOf" srcId="{83E2A31B-007D-414A-B116-E9932DA87831}" destId="{4973110A-5A53-47BC-A292-6DD26C85EB7C}" srcOrd="1" destOrd="0" presId="urn:microsoft.com/office/officeart/2018/5/layout/IconLeafLabelList"/>
    <dgm:cxn modelId="{1E39B08E-AA37-4F2B-BAF8-4490296AB613}" type="presParOf" srcId="{83E2A31B-007D-414A-B116-E9932DA87831}" destId="{A0C6C5DE-BD4F-4C99-838D-7B5660B6EB0D}" srcOrd="2" destOrd="0" presId="urn:microsoft.com/office/officeart/2018/5/layout/IconLeafLabelList"/>
    <dgm:cxn modelId="{75E0772D-6423-4992-9019-0352DD32D746}" type="presParOf" srcId="{83E2A31B-007D-414A-B116-E9932DA87831}" destId="{BA870D3D-C175-4B42-B37A-2A1A874AD509}" srcOrd="3" destOrd="0" presId="urn:microsoft.com/office/officeart/2018/5/layout/IconLeafLabelList"/>
    <dgm:cxn modelId="{F588FE59-3F99-421B-BCA4-D9A190C726CE}" type="presParOf" srcId="{B2555C07-147A-433C-AB57-EB28D7BB8790}" destId="{615CA55D-9E09-4F6E-B3B0-45F949D0C9CA}" srcOrd="3" destOrd="0" presId="urn:microsoft.com/office/officeart/2018/5/layout/IconLeafLabelList"/>
    <dgm:cxn modelId="{8F0334E1-B60B-4401-A4E6-BF14A4558658}" type="presParOf" srcId="{B2555C07-147A-433C-AB57-EB28D7BB8790}" destId="{B1424BB0-602B-4A8E-94F6-100C5F1F1BF5}" srcOrd="4" destOrd="0" presId="urn:microsoft.com/office/officeart/2018/5/layout/IconLeafLabelList"/>
    <dgm:cxn modelId="{E6794939-5FD5-4CCE-97D1-84024F9901DF}" type="presParOf" srcId="{B1424BB0-602B-4A8E-94F6-100C5F1F1BF5}" destId="{33B12CAA-14B3-4886-98DB-9C4CF8821498}" srcOrd="0" destOrd="0" presId="urn:microsoft.com/office/officeart/2018/5/layout/IconLeafLabelList"/>
    <dgm:cxn modelId="{BBC1AFDD-DE88-410F-B450-D2DD68D7F688}" type="presParOf" srcId="{B1424BB0-602B-4A8E-94F6-100C5F1F1BF5}" destId="{2E985A72-79C4-4F2B-B702-26B5D5FE9CA1}" srcOrd="1" destOrd="0" presId="urn:microsoft.com/office/officeart/2018/5/layout/IconLeafLabelList"/>
    <dgm:cxn modelId="{17CD65A9-C4E5-42B8-B4BB-5571E8F00B30}" type="presParOf" srcId="{B1424BB0-602B-4A8E-94F6-100C5F1F1BF5}" destId="{D7450FFB-F5DF-41DE-AE46-E2EE403A8425}" srcOrd="2" destOrd="0" presId="urn:microsoft.com/office/officeart/2018/5/layout/IconLeafLabelList"/>
    <dgm:cxn modelId="{E8BF481E-E236-486D-8A99-AF4B764B5940}" type="presParOf" srcId="{B1424BB0-602B-4A8E-94F6-100C5F1F1BF5}" destId="{6C2C5FCD-F577-4DBB-832D-EB71414B9AAB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4AC0B5-FF97-4D74-9222-0523393225F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4180B6A-4521-4CBB-97A3-2C575CD30650}">
      <dgm:prSet/>
      <dgm:spPr/>
      <dgm:t>
        <a:bodyPr/>
        <a:lstStyle/>
        <a:p>
          <a:r>
            <a:rPr lang="en-US" b="0" i="0" baseline="0"/>
            <a:t>Uses existing patient data</a:t>
          </a:r>
          <a:endParaRPr lang="en-US"/>
        </a:p>
      </dgm:t>
    </dgm:pt>
    <dgm:pt modelId="{6AB4A883-ADE2-4D1B-9510-6924243CEFDE}" type="parTrans" cxnId="{DDE1202E-BD83-47AD-AEB5-23E1566C6E78}">
      <dgm:prSet/>
      <dgm:spPr/>
      <dgm:t>
        <a:bodyPr/>
        <a:lstStyle/>
        <a:p>
          <a:endParaRPr lang="en-US"/>
        </a:p>
      </dgm:t>
    </dgm:pt>
    <dgm:pt modelId="{5E09DEA6-D1CC-4635-B309-CDB0D15F114B}" type="sibTrans" cxnId="{DDE1202E-BD83-47AD-AEB5-23E1566C6E78}">
      <dgm:prSet/>
      <dgm:spPr/>
      <dgm:t>
        <a:bodyPr/>
        <a:lstStyle/>
        <a:p>
          <a:endParaRPr lang="en-US"/>
        </a:p>
      </dgm:t>
    </dgm:pt>
    <dgm:pt modelId="{91742E0A-C248-48F3-9F73-F354C2BE9E1B}">
      <dgm:prSet/>
      <dgm:spPr/>
      <dgm:t>
        <a:bodyPr/>
        <a:lstStyle/>
        <a:p>
          <a:r>
            <a:rPr lang="en-US" b="0" i="0" baseline="0"/>
            <a:t>Produces a risk score at discharge</a:t>
          </a:r>
          <a:endParaRPr lang="en-US"/>
        </a:p>
      </dgm:t>
    </dgm:pt>
    <dgm:pt modelId="{19181756-F9DC-4E4C-AEC8-B1F2638E9505}" type="parTrans" cxnId="{F69753C3-B9E6-4F43-A30C-92DDDB6E8516}">
      <dgm:prSet/>
      <dgm:spPr/>
      <dgm:t>
        <a:bodyPr/>
        <a:lstStyle/>
        <a:p>
          <a:endParaRPr lang="en-US"/>
        </a:p>
      </dgm:t>
    </dgm:pt>
    <dgm:pt modelId="{4660F878-AD62-43D9-943A-5C31F89C3006}" type="sibTrans" cxnId="{F69753C3-B9E6-4F43-A30C-92DDDB6E8516}">
      <dgm:prSet/>
      <dgm:spPr/>
      <dgm:t>
        <a:bodyPr/>
        <a:lstStyle/>
        <a:p>
          <a:endParaRPr lang="en-US"/>
        </a:p>
      </dgm:t>
    </dgm:pt>
    <dgm:pt modelId="{2B67D6AA-D172-49D1-A558-141C75FE83FD}">
      <dgm:prSet/>
      <dgm:spPr/>
      <dgm:t>
        <a:bodyPr/>
        <a:lstStyle/>
        <a:p>
          <a:r>
            <a:rPr lang="en-US" b="0" i="0" baseline="0"/>
            <a:t>Supports — not replaces — clinicians</a:t>
          </a:r>
          <a:endParaRPr lang="en-US"/>
        </a:p>
      </dgm:t>
    </dgm:pt>
    <dgm:pt modelId="{30C77675-E06E-44B6-B20B-EC193FA9627A}" type="parTrans" cxnId="{E786F58B-CAD4-4762-8143-3F908446DE74}">
      <dgm:prSet/>
      <dgm:spPr/>
      <dgm:t>
        <a:bodyPr/>
        <a:lstStyle/>
        <a:p>
          <a:endParaRPr lang="en-US"/>
        </a:p>
      </dgm:t>
    </dgm:pt>
    <dgm:pt modelId="{7BE40725-0BFD-4A6F-A1ED-B9369B3645C7}" type="sibTrans" cxnId="{E786F58B-CAD4-4762-8143-3F908446DE74}">
      <dgm:prSet/>
      <dgm:spPr/>
      <dgm:t>
        <a:bodyPr/>
        <a:lstStyle/>
        <a:p>
          <a:endParaRPr lang="en-US"/>
        </a:p>
      </dgm:t>
    </dgm:pt>
    <dgm:pt modelId="{BB51FADD-6E94-429A-B380-33A0CA5F157C}" type="pres">
      <dgm:prSet presAssocID="{534AC0B5-FF97-4D74-9222-0523393225F8}" presName="linear" presStyleCnt="0">
        <dgm:presLayoutVars>
          <dgm:animLvl val="lvl"/>
          <dgm:resizeHandles val="exact"/>
        </dgm:presLayoutVars>
      </dgm:prSet>
      <dgm:spPr/>
    </dgm:pt>
    <dgm:pt modelId="{D46061C8-971C-4AED-87A8-38D9C522D52D}" type="pres">
      <dgm:prSet presAssocID="{E4180B6A-4521-4CBB-97A3-2C575CD3065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14BAE70-E24F-4C11-81F8-1D8F0F396ED8}" type="pres">
      <dgm:prSet presAssocID="{5E09DEA6-D1CC-4635-B309-CDB0D15F114B}" presName="spacer" presStyleCnt="0"/>
      <dgm:spPr/>
    </dgm:pt>
    <dgm:pt modelId="{3EF86D90-0CC1-41A9-B13D-8D8B6FC36E44}" type="pres">
      <dgm:prSet presAssocID="{91742E0A-C248-48F3-9F73-F354C2BE9E1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1A38776-EDDB-42A1-AEFB-CCD9B934539B}" type="pres">
      <dgm:prSet presAssocID="{4660F878-AD62-43D9-943A-5C31F89C3006}" presName="spacer" presStyleCnt="0"/>
      <dgm:spPr/>
    </dgm:pt>
    <dgm:pt modelId="{86D30D0D-BBBE-4628-BC06-AE32877EEFBC}" type="pres">
      <dgm:prSet presAssocID="{2B67D6AA-D172-49D1-A558-141C75FE83F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DE1202E-BD83-47AD-AEB5-23E1566C6E78}" srcId="{534AC0B5-FF97-4D74-9222-0523393225F8}" destId="{E4180B6A-4521-4CBB-97A3-2C575CD30650}" srcOrd="0" destOrd="0" parTransId="{6AB4A883-ADE2-4D1B-9510-6924243CEFDE}" sibTransId="{5E09DEA6-D1CC-4635-B309-CDB0D15F114B}"/>
    <dgm:cxn modelId="{0F721F3A-77D9-4B52-80E2-6180EC0C7478}" type="presOf" srcId="{2B67D6AA-D172-49D1-A558-141C75FE83FD}" destId="{86D30D0D-BBBE-4628-BC06-AE32877EEFBC}" srcOrd="0" destOrd="0" presId="urn:microsoft.com/office/officeart/2005/8/layout/vList2"/>
    <dgm:cxn modelId="{31A87F65-A016-42CB-A35D-B52FF85128E2}" type="presOf" srcId="{E4180B6A-4521-4CBB-97A3-2C575CD30650}" destId="{D46061C8-971C-4AED-87A8-38D9C522D52D}" srcOrd="0" destOrd="0" presId="urn:microsoft.com/office/officeart/2005/8/layout/vList2"/>
    <dgm:cxn modelId="{398E8F77-A466-41F3-AFBA-61601745D84D}" type="presOf" srcId="{534AC0B5-FF97-4D74-9222-0523393225F8}" destId="{BB51FADD-6E94-429A-B380-33A0CA5F157C}" srcOrd="0" destOrd="0" presId="urn:microsoft.com/office/officeart/2005/8/layout/vList2"/>
    <dgm:cxn modelId="{E5A0EA86-EFD5-4CEF-BBAB-A52240CDF0A5}" type="presOf" srcId="{91742E0A-C248-48F3-9F73-F354C2BE9E1B}" destId="{3EF86D90-0CC1-41A9-B13D-8D8B6FC36E44}" srcOrd="0" destOrd="0" presId="urn:microsoft.com/office/officeart/2005/8/layout/vList2"/>
    <dgm:cxn modelId="{E786F58B-CAD4-4762-8143-3F908446DE74}" srcId="{534AC0B5-FF97-4D74-9222-0523393225F8}" destId="{2B67D6AA-D172-49D1-A558-141C75FE83FD}" srcOrd="2" destOrd="0" parTransId="{30C77675-E06E-44B6-B20B-EC193FA9627A}" sibTransId="{7BE40725-0BFD-4A6F-A1ED-B9369B3645C7}"/>
    <dgm:cxn modelId="{F69753C3-B9E6-4F43-A30C-92DDDB6E8516}" srcId="{534AC0B5-FF97-4D74-9222-0523393225F8}" destId="{91742E0A-C248-48F3-9F73-F354C2BE9E1B}" srcOrd="1" destOrd="0" parTransId="{19181756-F9DC-4E4C-AEC8-B1F2638E9505}" sibTransId="{4660F878-AD62-43D9-943A-5C31F89C3006}"/>
    <dgm:cxn modelId="{80C351E7-F33B-4BDA-938C-269D9F3E3C78}" type="presParOf" srcId="{BB51FADD-6E94-429A-B380-33A0CA5F157C}" destId="{D46061C8-971C-4AED-87A8-38D9C522D52D}" srcOrd="0" destOrd="0" presId="urn:microsoft.com/office/officeart/2005/8/layout/vList2"/>
    <dgm:cxn modelId="{A3F9443D-1AC4-4019-8952-4127F6F138AD}" type="presParOf" srcId="{BB51FADD-6E94-429A-B380-33A0CA5F157C}" destId="{314BAE70-E24F-4C11-81F8-1D8F0F396ED8}" srcOrd="1" destOrd="0" presId="urn:microsoft.com/office/officeart/2005/8/layout/vList2"/>
    <dgm:cxn modelId="{A1148B02-77DF-47C9-A669-0D5046F499AD}" type="presParOf" srcId="{BB51FADD-6E94-429A-B380-33A0CA5F157C}" destId="{3EF86D90-0CC1-41A9-B13D-8D8B6FC36E44}" srcOrd="2" destOrd="0" presId="urn:microsoft.com/office/officeart/2005/8/layout/vList2"/>
    <dgm:cxn modelId="{B18224B8-FC92-4A86-A172-5632610588A7}" type="presParOf" srcId="{BB51FADD-6E94-429A-B380-33A0CA5F157C}" destId="{C1A38776-EDDB-42A1-AEFB-CCD9B934539B}" srcOrd="3" destOrd="0" presId="urn:microsoft.com/office/officeart/2005/8/layout/vList2"/>
    <dgm:cxn modelId="{1005F2BA-651D-4869-ABB4-B059371E8426}" type="presParOf" srcId="{BB51FADD-6E94-429A-B380-33A0CA5F157C}" destId="{86D30D0D-BBBE-4628-BC06-AE32877EEFB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C9C803C-E535-4CC2-8F16-7A1121C5E1C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BD8F87F-51C9-4D8D-8718-AC43728B862D}">
      <dgm:prSet/>
      <dgm:spPr/>
      <dgm:t>
        <a:bodyPr/>
        <a:lstStyle/>
        <a:p>
          <a:pPr>
            <a:defRPr cap="all"/>
          </a:pPr>
          <a:r>
            <a:rPr lang="en-US" b="0" i="0" baseline="0"/>
            <a:t>Missing a high-risk patient has high clinical cost</a:t>
          </a:r>
          <a:endParaRPr lang="en-US"/>
        </a:p>
      </dgm:t>
    </dgm:pt>
    <dgm:pt modelId="{CAE35B64-2915-4B13-A6A5-6778B039905E}" type="parTrans" cxnId="{A7B7090E-8E6C-4369-B0BD-B210C566E17A}">
      <dgm:prSet/>
      <dgm:spPr/>
      <dgm:t>
        <a:bodyPr/>
        <a:lstStyle/>
        <a:p>
          <a:endParaRPr lang="en-US"/>
        </a:p>
      </dgm:t>
    </dgm:pt>
    <dgm:pt modelId="{83A8C0E1-02AF-4DA4-9057-36BF7616A27A}" type="sibTrans" cxnId="{A7B7090E-8E6C-4369-B0BD-B210C566E17A}">
      <dgm:prSet/>
      <dgm:spPr/>
      <dgm:t>
        <a:bodyPr/>
        <a:lstStyle/>
        <a:p>
          <a:endParaRPr lang="en-US"/>
        </a:p>
      </dgm:t>
    </dgm:pt>
    <dgm:pt modelId="{94D70BED-4F36-452A-8C84-9A682BE2CA60}">
      <dgm:prSet/>
      <dgm:spPr/>
      <dgm:t>
        <a:bodyPr/>
        <a:lstStyle/>
        <a:p>
          <a:pPr>
            <a:defRPr cap="all"/>
          </a:pPr>
          <a:r>
            <a:rPr lang="en-US" b="0" i="0" baseline="0"/>
            <a:t>Model intentionally prioritises recall</a:t>
          </a:r>
          <a:endParaRPr lang="en-US"/>
        </a:p>
      </dgm:t>
    </dgm:pt>
    <dgm:pt modelId="{B80112AC-46EC-400E-9FA7-9F6B9DE3D602}" type="parTrans" cxnId="{9BB82F59-A57D-42C4-AC01-B15E15E7FBC2}">
      <dgm:prSet/>
      <dgm:spPr/>
      <dgm:t>
        <a:bodyPr/>
        <a:lstStyle/>
        <a:p>
          <a:endParaRPr lang="en-US"/>
        </a:p>
      </dgm:t>
    </dgm:pt>
    <dgm:pt modelId="{BD6FBE65-EE47-44E1-8C43-29A90C5D6A14}" type="sibTrans" cxnId="{9BB82F59-A57D-42C4-AC01-B15E15E7FBC2}">
      <dgm:prSet/>
      <dgm:spPr/>
      <dgm:t>
        <a:bodyPr/>
        <a:lstStyle/>
        <a:p>
          <a:endParaRPr lang="en-US"/>
        </a:p>
      </dgm:t>
    </dgm:pt>
    <dgm:pt modelId="{669A1A8C-09D3-407B-8FA8-E6E9A92FCBA1}">
      <dgm:prSet/>
      <dgm:spPr/>
      <dgm:t>
        <a:bodyPr/>
        <a:lstStyle/>
        <a:p>
          <a:pPr>
            <a:defRPr cap="all"/>
          </a:pPr>
          <a:r>
            <a:rPr lang="en-US" b="0" i="0" baseline="0"/>
            <a:t>Accepts manageable false positives</a:t>
          </a:r>
          <a:endParaRPr lang="en-US"/>
        </a:p>
      </dgm:t>
    </dgm:pt>
    <dgm:pt modelId="{27BA405A-3AD8-43E7-ABB6-DDBD8E529120}" type="parTrans" cxnId="{95BEDE37-CC45-4587-AC3F-92460F09BB9D}">
      <dgm:prSet/>
      <dgm:spPr/>
      <dgm:t>
        <a:bodyPr/>
        <a:lstStyle/>
        <a:p>
          <a:endParaRPr lang="en-US"/>
        </a:p>
      </dgm:t>
    </dgm:pt>
    <dgm:pt modelId="{8137257B-758D-460B-A485-782F07EC5BB8}" type="sibTrans" cxnId="{95BEDE37-CC45-4587-AC3F-92460F09BB9D}">
      <dgm:prSet/>
      <dgm:spPr/>
      <dgm:t>
        <a:bodyPr/>
        <a:lstStyle/>
        <a:p>
          <a:endParaRPr lang="en-US"/>
        </a:p>
      </dgm:t>
    </dgm:pt>
    <dgm:pt modelId="{8371AB2F-98D2-4234-BDF0-420F18690C56}" type="pres">
      <dgm:prSet presAssocID="{FC9C803C-E535-4CC2-8F16-7A1121C5E1CE}" presName="root" presStyleCnt="0">
        <dgm:presLayoutVars>
          <dgm:dir/>
          <dgm:resizeHandles val="exact"/>
        </dgm:presLayoutVars>
      </dgm:prSet>
      <dgm:spPr/>
    </dgm:pt>
    <dgm:pt modelId="{22FB8F56-93A6-4BD9-8F3E-3E126CF23C90}" type="pres">
      <dgm:prSet presAssocID="{0BD8F87F-51C9-4D8D-8718-AC43728B862D}" presName="compNode" presStyleCnt="0"/>
      <dgm:spPr/>
    </dgm:pt>
    <dgm:pt modelId="{A38D06CE-0D4F-4876-BCE8-25D634B0A351}" type="pres">
      <dgm:prSet presAssocID="{0BD8F87F-51C9-4D8D-8718-AC43728B862D}" presName="iconBgRect" presStyleLbl="bgShp" presStyleIdx="0" presStyleCnt="3"/>
      <dgm:spPr/>
    </dgm:pt>
    <dgm:pt modelId="{2CB47DAE-E6EE-4500-8AC4-32B8DDF0373B}" type="pres">
      <dgm:prSet presAssocID="{0BD8F87F-51C9-4D8D-8718-AC43728B862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47683DA5-CE50-4B04-94ED-69976D1E9746}" type="pres">
      <dgm:prSet presAssocID="{0BD8F87F-51C9-4D8D-8718-AC43728B862D}" presName="spaceRect" presStyleCnt="0"/>
      <dgm:spPr/>
    </dgm:pt>
    <dgm:pt modelId="{2E097DB0-12AB-42D8-BA7F-4AD0D2A0B757}" type="pres">
      <dgm:prSet presAssocID="{0BD8F87F-51C9-4D8D-8718-AC43728B862D}" presName="textRect" presStyleLbl="revTx" presStyleIdx="0" presStyleCnt="3">
        <dgm:presLayoutVars>
          <dgm:chMax val="1"/>
          <dgm:chPref val="1"/>
        </dgm:presLayoutVars>
      </dgm:prSet>
      <dgm:spPr/>
    </dgm:pt>
    <dgm:pt modelId="{E1956933-A0FE-40E8-A0EC-B3DDBEC3211F}" type="pres">
      <dgm:prSet presAssocID="{83A8C0E1-02AF-4DA4-9057-36BF7616A27A}" presName="sibTrans" presStyleCnt="0"/>
      <dgm:spPr/>
    </dgm:pt>
    <dgm:pt modelId="{1B1B2825-3CD8-46E8-B9B4-3279A10C27F0}" type="pres">
      <dgm:prSet presAssocID="{94D70BED-4F36-452A-8C84-9A682BE2CA60}" presName="compNode" presStyleCnt="0"/>
      <dgm:spPr/>
    </dgm:pt>
    <dgm:pt modelId="{AC70A1C3-522A-442F-B32E-0EA973FB723D}" type="pres">
      <dgm:prSet presAssocID="{94D70BED-4F36-452A-8C84-9A682BE2CA60}" presName="iconBgRect" presStyleLbl="bgShp" presStyleIdx="1" presStyleCnt="3"/>
      <dgm:spPr/>
    </dgm:pt>
    <dgm:pt modelId="{24D7A343-F708-40C8-8B04-701B345CAFC3}" type="pres">
      <dgm:prSet presAssocID="{94D70BED-4F36-452A-8C84-9A682BE2CA6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9B882E4-AFB5-41B1-9257-4C8A8094B0CB}" type="pres">
      <dgm:prSet presAssocID="{94D70BED-4F36-452A-8C84-9A682BE2CA60}" presName="spaceRect" presStyleCnt="0"/>
      <dgm:spPr/>
    </dgm:pt>
    <dgm:pt modelId="{C2512082-E7F7-4EC1-AAEE-8454E17A1085}" type="pres">
      <dgm:prSet presAssocID="{94D70BED-4F36-452A-8C84-9A682BE2CA60}" presName="textRect" presStyleLbl="revTx" presStyleIdx="1" presStyleCnt="3">
        <dgm:presLayoutVars>
          <dgm:chMax val="1"/>
          <dgm:chPref val="1"/>
        </dgm:presLayoutVars>
      </dgm:prSet>
      <dgm:spPr/>
    </dgm:pt>
    <dgm:pt modelId="{6D3A6540-D10D-4F35-8DD7-4B090492621E}" type="pres">
      <dgm:prSet presAssocID="{BD6FBE65-EE47-44E1-8C43-29A90C5D6A14}" presName="sibTrans" presStyleCnt="0"/>
      <dgm:spPr/>
    </dgm:pt>
    <dgm:pt modelId="{D752DB86-FEAF-43C7-A2A8-E5C2C5909F72}" type="pres">
      <dgm:prSet presAssocID="{669A1A8C-09D3-407B-8FA8-E6E9A92FCBA1}" presName="compNode" presStyleCnt="0"/>
      <dgm:spPr/>
    </dgm:pt>
    <dgm:pt modelId="{DE91C3D6-2CB9-4165-8A1F-D4D3975F9BFD}" type="pres">
      <dgm:prSet presAssocID="{669A1A8C-09D3-407B-8FA8-E6E9A92FCBA1}" presName="iconBgRect" presStyleLbl="bgShp" presStyleIdx="2" presStyleCnt="3"/>
      <dgm:spPr/>
    </dgm:pt>
    <dgm:pt modelId="{B692B7A4-310E-4A0F-838E-28CFC7965B8D}" type="pres">
      <dgm:prSet presAssocID="{669A1A8C-09D3-407B-8FA8-E6E9A92FCBA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F7A2FD96-03A0-47AE-867D-BA08860B8491}" type="pres">
      <dgm:prSet presAssocID="{669A1A8C-09D3-407B-8FA8-E6E9A92FCBA1}" presName="spaceRect" presStyleCnt="0"/>
      <dgm:spPr/>
    </dgm:pt>
    <dgm:pt modelId="{80CE7BC9-1FCE-4D4C-9E83-909C614F0891}" type="pres">
      <dgm:prSet presAssocID="{669A1A8C-09D3-407B-8FA8-E6E9A92FCBA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7B7090E-8E6C-4369-B0BD-B210C566E17A}" srcId="{FC9C803C-E535-4CC2-8F16-7A1121C5E1CE}" destId="{0BD8F87F-51C9-4D8D-8718-AC43728B862D}" srcOrd="0" destOrd="0" parTransId="{CAE35B64-2915-4B13-A6A5-6778B039905E}" sibTransId="{83A8C0E1-02AF-4DA4-9057-36BF7616A27A}"/>
    <dgm:cxn modelId="{95BEDE37-CC45-4587-AC3F-92460F09BB9D}" srcId="{FC9C803C-E535-4CC2-8F16-7A1121C5E1CE}" destId="{669A1A8C-09D3-407B-8FA8-E6E9A92FCBA1}" srcOrd="2" destOrd="0" parTransId="{27BA405A-3AD8-43E7-ABB6-DDBD8E529120}" sibTransId="{8137257B-758D-460B-A485-782F07EC5BB8}"/>
    <dgm:cxn modelId="{1631D167-D24B-4A45-B1A9-314DFEA4DC51}" type="presOf" srcId="{0BD8F87F-51C9-4D8D-8718-AC43728B862D}" destId="{2E097DB0-12AB-42D8-BA7F-4AD0D2A0B757}" srcOrd="0" destOrd="0" presId="urn:microsoft.com/office/officeart/2018/5/layout/IconCircleLabelList"/>
    <dgm:cxn modelId="{9BB82F59-A57D-42C4-AC01-B15E15E7FBC2}" srcId="{FC9C803C-E535-4CC2-8F16-7A1121C5E1CE}" destId="{94D70BED-4F36-452A-8C84-9A682BE2CA60}" srcOrd="1" destOrd="0" parTransId="{B80112AC-46EC-400E-9FA7-9F6B9DE3D602}" sibTransId="{BD6FBE65-EE47-44E1-8C43-29A90C5D6A14}"/>
    <dgm:cxn modelId="{A7F1BFB2-4469-438A-896D-B63F6B488DED}" type="presOf" srcId="{94D70BED-4F36-452A-8C84-9A682BE2CA60}" destId="{C2512082-E7F7-4EC1-AAEE-8454E17A1085}" srcOrd="0" destOrd="0" presId="urn:microsoft.com/office/officeart/2018/5/layout/IconCircleLabelList"/>
    <dgm:cxn modelId="{DA04AECC-C754-450F-84CB-F137FA12AD02}" type="presOf" srcId="{FC9C803C-E535-4CC2-8F16-7A1121C5E1CE}" destId="{8371AB2F-98D2-4234-BDF0-420F18690C56}" srcOrd="0" destOrd="0" presId="urn:microsoft.com/office/officeart/2018/5/layout/IconCircleLabelList"/>
    <dgm:cxn modelId="{1AE2FBF0-4A7C-4512-A091-3A3495D48C8B}" type="presOf" srcId="{669A1A8C-09D3-407B-8FA8-E6E9A92FCBA1}" destId="{80CE7BC9-1FCE-4D4C-9E83-909C614F0891}" srcOrd="0" destOrd="0" presId="urn:microsoft.com/office/officeart/2018/5/layout/IconCircleLabelList"/>
    <dgm:cxn modelId="{9C2D6296-5B16-47E5-853F-DFDDA82D8F48}" type="presParOf" srcId="{8371AB2F-98D2-4234-BDF0-420F18690C56}" destId="{22FB8F56-93A6-4BD9-8F3E-3E126CF23C90}" srcOrd="0" destOrd="0" presId="urn:microsoft.com/office/officeart/2018/5/layout/IconCircleLabelList"/>
    <dgm:cxn modelId="{AA03F1E6-D17E-4D43-9077-23664313BFAC}" type="presParOf" srcId="{22FB8F56-93A6-4BD9-8F3E-3E126CF23C90}" destId="{A38D06CE-0D4F-4876-BCE8-25D634B0A351}" srcOrd="0" destOrd="0" presId="urn:microsoft.com/office/officeart/2018/5/layout/IconCircleLabelList"/>
    <dgm:cxn modelId="{F89E24BC-AE3B-4B4B-BB30-42F0EBF3D11F}" type="presParOf" srcId="{22FB8F56-93A6-4BD9-8F3E-3E126CF23C90}" destId="{2CB47DAE-E6EE-4500-8AC4-32B8DDF0373B}" srcOrd="1" destOrd="0" presId="urn:microsoft.com/office/officeart/2018/5/layout/IconCircleLabelList"/>
    <dgm:cxn modelId="{65691EF5-9722-4B15-A86B-1B1221781B46}" type="presParOf" srcId="{22FB8F56-93A6-4BD9-8F3E-3E126CF23C90}" destId="{47683DA5-CE50-4B04-94ED-69976D1E9746}" srcOrd="2" destOrd="0" presId="urn:microsoft.com/office/officeart/2018/5/layout/IconCircleLabelList"/>
    <dgm:cxn modelId="{EECFFD6A-E705-4051-9D1C-217AA89C297E}" type="presParOf" srcId="{22FB8F56-93A6-4BD9-8F3E-3E126CF23C90}" destId="{2E097DB0-12AB-42D8-BA7F-4AD0D2A0B757}" srcOrd="3" destOrd="0" presId="urn:microsoft.com/office/officeart/2018/5/layout/IconCircleLabelList"/>
    <dgm:cxn modelId="{A55B2C95-7F59-4EF7-8D6A-3B16A7876264}" type="presParOf" srcId="{8371AB2F-98D2-4234-BDF0-420F18690C56}" destId="{E1956933-A0FE-40E8-A0EC-B3DDBEC3211F}" srcOrd="1" destOrd="0" presId="urn:microsoft.com/office/officeart/2018/5/layout/IconCircleLabelList"/>
    <dgm:cxn modelId="{41E4C392-64A6-4EAE-9DC5-F4BF15DBEC12}" type="presParOf" srcId="{8371AB2F-98D2-4234-BDF0-420F18690C56}" destId="{1B1B2825-3CD8-46E8-B9B4-3279A10C27F0}" srcOrd="2" destOrd="0" presId="urn:microsoft.com/office/officeart/2018/5/layout/IconCircleLabelList"/>
    <dgm:cxn modelId="{2A31DB35-86F3-4072-B6BF-360F1FC45494}" type="presParOf" srcId="{1B1B2825-3CD8-46E8-B9B4-3279A10C27F0}" destId="{AC70A1C3-522A-442F-B32E-0EA973FB723D}" srcOrd="0" destOrd="0" presId="urn:microsoft.com/office/officeart/2018/5/layout/IconCircleLabelList"/>
    <dgm:cxn modelId="{56239AC2-E009-41A2-88BE-616BE011C180}" type="presParOf" srcId="{1B1B2825-3CD8-46E8-B9B4-3279A10C27F0}" destId="{24D7A343-F708-40C8-8B04-701B345CAFC3}" srcOrd="1" destOrd="0" presId="urn:microsoft.com/office/officeart/2018/5/layout/IconCircleLabelList"/>
    <dgm:cxn modelId="{44C0E55E-1148-4E6C-AB39-F551A9BC6E67}" type="presParOf" srcId="{1B1B2825-3CD8-46E8-B9B4-3279A10C27F0}" destId="{29B882E4-AFB5-41B1-9257-4C8A8094B0CB}" srcOrd="2" destOrd="0" presId="urn:microsoft.com/office/officeart/2018/5/layout/IconCircleLabelList"/>
    <dgm:cxn modelId="{5B7A512E-CCB9-49A0-B306-DA1C7D317360}" type="presParOf" srcId="{1B1B2825-3CD8-46E8-B9B4-3279A10C27F0}" destId="{C2512082-E7F7-4EC1-AAEE-8454E17A1085}" srcOrd="3" destOrd="0" presId="urn:microsoft.com/office/officeart/2018/5/layout/IconCircleLabelList"/>
    <dgm:cxn modelId="{57003E27-20C0-485D-BF58-BFA077227F26}" type="presParOf" srcId="{8371AB2F-98D2-4234-BDF0-420F18690C56}" destId="{6D3A6540-D10D-4F35-8DD7-4B090492621E}" srcOrd="3" destOrd="0" presId="urn:microsoft.com/office/officeart/2018/5/layout/IconCircleLabelList"/>
    <dgm:cxn modelId="{0C0018C0-5D40-4A98-8057-77923F8DA410}" type="presParOf" srcId="{8371AB2F-98D2-4234-BDF0-420F18690C56}" destId="{D752DB86-FEAF-43C7-A2A8-E5C2C5909F72}" srcOrd="4" destOrd="0" presId="urn:microsoft.com/office/officeart/2018/5/layout/IconCircleLabelList"/>
    <dgm:cxn modelId="{BDBEFCA3-C8F4-4033-A282-B9ED458FD685}" type="presParOf" srcId="{D752DB86-FEAF-43C7-A2A8-E5C2C5909F72}" destId="{DE91C3D6-2CB9-4165-8A1F-D4D3975F9BFD}" srcOrd="0" destOrd="0" presId="urn:microsoft.com/office/officeart/2018/5/layout/IconCircleLabelList"/>
    <dgm:cxn modelId="{5B6601F5-E00B-4995-A213-AA3DD640B1E5}" type="presParOf" srcId="{D752DB86-FEAF-43C7-A2A8-E5C2C5909F72}" destId="{B692B7A4-310E-4A0F-838E-28CFC7965B8D}" srcOrd="1" destOrd="0" presId="urn:microsoft.com/office/officeart/2018/5/layout/IconCircleLabelList"/>
    <dgm:cxn modelId="{0F0DA831-BBFB-42A8-BEC3-39059EDBDA86}" type="presParOf" srcId="{D752DB86-FEAF-43C7-A2A8-E5C2C5909F72}" destId="{F7A2FD96-03A0-47AE-867D-BA08860B8491}" srcOrd="2" destOrd="0" presId="urn:microsoft.com/office/officeart/2018/5/layout/IconCircleLabelList"/>
    <dgm:cxn modelId="{0825D2A4-7BEE-4A3E-ADD3-851D80FC0FFD}" type="presParOf" srcId="{D752DB86-FEAF-43C7-A2A8-E5C2C5909F72}" destId="{80CE7BC9-1FCE-4D4C-9E83-909C614F089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4A7412B-230E-4997-9AFE-ABE4F1A39B78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8CE18C74-33B0-44CA-96EF-4F6CE18F1D3A}">
      <dgm:prSet/>
      <dgm:spPr/>
      <dgm:t>
        <a:bodyPr/>
        <a:lstStyle/>
        <a:p>
          <a:r>
            <a:rPr lang="en-US" b="0" i="0" baseline="0"/>
            <a:t>Strong alignment with clinical and financial goals</a:t>
          </a:r>
          <a:endParaRPr lang="en-US"/>
        </a:p>
      </dgm:t>
    </dgm:pt>
    <dgm:pt modelId="{215B0B01-E3D7-42CA-BB95-4DE7E961966C}" type="parTrans" cxnId="{F3D1F459-95F7-470E-9AA9-0101A5DAA856}">
      <dgm:prSet/>
      <dgm:spPr/>
      <dgm:t>
        <a:bodyPr/>
        <a:lstStyle/>
        <a:p>
          <a:endParaRPr lang="en-US"/>
        </a:p>
      </dgm:t>
    </dgm:pt>
    <dgm:pt modelId="{B30E9448-4880-48D5-B477-FE5CE5301F69}" type="sibTrans" cxnId="{F3D1F459-95F7-470E-9AA9-0101A5DAA856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4D554F9-3DDB-4CD9-90B3-68C2756CD02D}">
      <dgm:prSet/>
      <dgm:spPr/>
      <dgm:t>
        <a:bodyPr/>
        <a:lstStyle/>
        <a:p>
          <a:r>
            <a:rPr lang="en-US" b="0" i="0" baseline="0"/>
            <a:t>Conservative, safety-first design</a:t>
          </a:r>
          <a:endParaRPr lang="en-US"/>
        </a:p>
      </dgm:t>
    </dgm:pt>
    <dgm:pt modelId="{D5E67D3B-0241-4075-9F9B-7B09AE88DD05}" type="parTrans" cxnId="{CF2FF869-BEE4-42D5-937A-6001417ECB7F}">
      <dgm:prSet/>
      <dgm:spPr/>
      <dgm:t>
        <a:bodyPr/>
        <a:lstStyle/>
        <a:p>
          <a:endParaRPr lang="en-US"/>
        </a:p>
      </dgm:t>
    </dgm:pt>
    <dgm:pt modelId="{549BFCEB-EB41-48AA-B890-8180314AE737}" type="sibTrans" cxnId="{CF2FF869-BEE4-42D5-937A-6001417ECB7F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F477ECAE-2C1E-42AE-8E92-0CCD5AF96749}">
      <dgm:prSet/>
      <dgm:spPr/>
      <dgm:t>
        <a:bodyPr/>
        <a:lstStyle/>
        <a:p>
          <a:r>
            <a:rPr lang="en-US" b="0" i="0" baseline="0"/>
            <a:t>Ready for pilot deployment</a:t>
          </a:r>
          <a:endParaRPr lang="en-US"/>
        </a:p>
      </dgm:t>
    </dgm:pt>
    <dgm:pt modelId="{1495B920-2271-435F-BE41-CC7192725CAC}" type="parTrans" cxnId="{A89541AE-1324-4B18-9C65-009F684CF729}">
      <dgm:prSet/>
      <dgm:spPr/>
      <dgm:t>
        <a:bodyPr/>
        <a:lstStyle/>
        <a:p>
          <a:endParaRPr lang="en-US"/>
        </a:p>
      </dgm:t>
    </dgm:pt>
    <dgm:pt modelId="{5534896E-AC9E-4AA0-BAD5-B8CB3F241348}" type="sibTrans" cxnId="{A89541AE-1324-4B18-9C65-009F684CF729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FE23CEFD-32E6-4C06-B2A3-756B774609C6}" type="pres">
      <dgm:prSet presAssocID="{D4A7412B-230E-4997-9AFE-ABE4F1A39B78}" presName="Name0" presStyleCnt="0">
        <dgm:presLayoutVars>
          <dgm:animLvl val="lvl"/>
          <dgm:resizeHandles val="exact"/>
        </dgm:presLayoutVars>
      </dgm:prSet>
      <dgm:spPr/>
    </dgm:pt>
    <dgm:pt modelId="{BC5AE50D-8E63-4D2F-8FCF-C253CC84F2EB}" type="pres">
      <dgm:prSet presAssocID="{8CE18C74-33B0-44CA-96EF-4F6CE18F1D3A}" presName="compositeNode" presStyleCnt="0">
        <dgm:presLayoutVars>
          <dgm:bulletEnabled val="1"/>
        </dgm:presLayoutVars>
      </dgm:prSet>
      <dgm:spPr/>
    </dgm:pt>
    <dgm:pt modelId="{04A47BFD-2F72-4502-BE27-EFD4AE5612FC}" type="pres">
      <dgm:prSet presAssocID="{8CE18C74-33B0-44CA-96EF-4F6CE18F1D3A}" presName="bgRect" presStyleLbl="bgAccFollowNode1" presStyleIdx="0" presStyleCnt="3"/>
      <dgm:spPr/>
    </dgm:pt>
    <dgm:pt modelId="{FA563D02-288D-4A3C-8A09-7DD2C4B5A3D0}" type="pres">
      <dgm:prSet presAssocID="{B30E9448-4880-48D5-B477-FE5CE5301F69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BEE1DEC7-90D4-48C3-AAA1-04646F6D629F}" type="pres">
      <dgm:prSet presAssocID="{8CE18C74-33B0-44CA-96EF-4F6CE18F1D3A}" presName="bottomLine" presStyleLbl="alignNode1" presStyleIdx="1" presStyleCnt="6">
        <dgm:presLayoutVars/>
      </dgm:prSet>
      <dgm:spPr/>
    </dgm:pt>
    <dgm:pt modelId="{3E94727E-FCF7-43AD-84D1-C0DE47D3B654}" type="pres">
      <dgm:prSet presAssocID="{8CE18C74-33B0-44CA-96EF-4F6CE18F1D3A}" presName="nodeText" presStyleLbl="bgAccFollowNode1" presStyleIdx="0" presStyleCnt="3">
        <dgm:presLayoutVars>
          <dgm:bulletEnabled val="1"/>
        </dgm:presLayoutVars>
      </dgm:prSet>
      <dgm:spPr/>
    </dgm:pt>
    <dgm:pt modelId="{787DE361-4BC2-4A61-AF4B-9D29E891268A}" type="pres">
      <dgm:prSet presAssocID="{B30E9448-4880-48D5-B477-FE5CE5301F69}" presName="sibTrans" presStyleCnt="0"/>
      <dgm:spPr/>
    </dgm:pt>
    <dgm:pt modelId="{C87CBEDC-D3FC-4156-862D-4CBDF10497D1}" type="pres">
      <dgm:prSet presAssocID="{F4D554F9-3DDB-4CD9-90B3-68C2756CD02D}" presName="compositeNode" presStyleCnt="0">
        <dgm:presLayoutVars>
          <dgm:bulletEnabled val="1"/>
        </dgm:presLayoutVars>
      </dgm:prSet>
      <dgm:spPr/>
    </dgm:pt>
    <dgm:pt modelId="{12881977-E120-4A3F-A74F-0F4DCCFBB9D7}" type="pres">
      <dgm:prSet presAssocID="{F4D554F9-3DDB-4CD9-90B3-68C2756CD02D}" presName="bgRect" presStyleLbl="bgAccFollowNode1" presStyleIdx="1" presStyleCnt="3"/>
      <dgm:spPr/>
    </dgm:pt>
    <dgm:pt modelId="{F6117E69-440F-4222-BECD-50574720D1DC}" type="pres">
      <dgm:prSet presAssocID="{549BFCEB-EB41-48AA-B890-8180314AE737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FE7D69CB-7398-45A9-818C-D3CD45E7971D}" type="pres">
      <dgm:prSet presAssocID="{F4D554F9-3DDB-4CD9-90B3-68C2756CD02D}" presName="bottomLine" presStyleLbl="alignNode1" presStyleIdx="3" presStyleCnt="6">
        <dgm:presLayoutVars/>
      </dgm:prSet>
      <dgm:spPr/>
    </dgm:pt>
    <dgm:pt modelId="{42076B91-5235-44B8-A0B6-64650F38E019}" type="pres">
      <dgm:prSet presAssocID="{F4D554F9-3DDB-4CD9-90B3-68C2756CD02D}" presName="nodeText" presStyleLbl="bgAccFollowNode1" presStyleIdx="1" presStyleCnt="3">
        <dgm:presLayoutVars>
          <dgm:bulletEnabled val="1"/>
        </dgm:presLayoutVars>
      </dgm:prSet>
      <dgm:spPr/>
    </dgm:pt>
    <dgm:pt modelId="{9F0307EA-CC96-4C65-8763-8B17C155B0F1}" type="pres">
      <dgm:prSet presAssocID="{549BFCEB-EB41-48AA-B890-8180314AE737}" presName="sibTrans" presStyleCnt="0"/>
      <dgm:spPr/>
    </dgm:pt>
    <dgm:pt modelId="{00D3DC15-C70D-4E56-AA13-62552AF524AF}" type="pres">
      <dgm:prSet presAssocID="{F477ECAE-2C1E-42AE-8E92-0CCD5AF96749}" presName="compositeNode" presStyleCnt="0">
        <dgm:presLayoutVars>
          <dgm:bulletEnabled val="1"/>
        </dgm:presLayoutVars>
      </dgm:prSet>
      <dgm:spPr/>
    </dgm:pt>
    <dgm:pt modelId="{A0EFDD81-72EE-48D4-A303-6091FEAAE551}" type="pres">
      <dgm:prSet presAssocID="{F477ECAE-2C1E-42AE-8E92-0CCD5AF96749}" presName="bgRect" presStyleLbl="bgAccFollowNode1" presStyleIdx="2" presStyleCnt="3"/>
      <dgm:spPr/>
    </dgm:pt>
    <dgm:pt modelId="{8FA43A50-DA13-475B-8352-108C753E1127}" type="pres">
      <dgm:prSet presAssocID="{5534896E-AC9E-4AA0-BAD5-B8CB3F241348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A6761207-1B06-43C5-8B51-748C84E527F6}" type="pres">
      <dgm:prSet presAssocID="{F477ECAE-2C1E-42AE-8E92-0CCD5AF96749}" presName="bottomLine" presStyleLbl="alignNode1" presStyleIdx="5" presStyleCnt="6">
        <dgm:presLayoutVars/>
      </dgm:prSet>
      <dgm:spPr/>
    </dgm:pt>
    <dgm:pt modelId="{236B2BA3-BDC5-4E32-8AD9-9E359A2FF9EF}" type="pres">
      <dgm:prSet presAssocID="{F477ECAE-2C1E-42AE-8E92-0CCD5AF96749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A776EF05-455F-4B8F-BC80-91A124E50F30}" type="presOf" srcId="{F4D554F9-3DDB-4CD9-90B3-68C2756CD02D}" destId="{12881977-E120-4A3F-A74F-0F4DCCFBB9D7}" srcOrd="0" destOrd="0" presId="urn:microsoft.com/office/officeart/2016/7/layout/BasicLinearProcessNumbered"/>
    <dgm:cxn modelId="{787EF034-81F8-4C7C-9B78-0B9C96964E4D}" type="presOf" srcId="{B30E9448-4880-48D5-B477-FE5CE5301F69}" destId="{FA563D02-288D-4A3C-8A09-7DD2C4B5A3D0}" srcOrd="0" destOrd="0" presId="urn:microsoft.com/office/officeart/2016/7/layout/BasicLinearProcessNumbered"/>
    <dgm:cxn modelId="{BD5DC641-A050-4EAB-BFF5-5CB87C056742}" type="presOf" srcId="{5534896E-AC9E-4AA0-BAD5-B8CB3F241348}" destId="{8FA43A50-DA13-475B-8352-108C753E1127}" srcOrd="0" destOrd="0" presId="urn:microsoft.com/office/officeart/2016/7/layout/BasicLinearProcessNumbered"/>
    <dgm:cxn modelId="{FC0D2345-7BD1-4B5F-B95E-14DFC46A3321}" type="presOf" srcId="{F477ECAE-2C1E-42AE-8E92-0CCD5AF96749}" destId="{236B2BA3-BDC5-4E32-8AD9-9E359A2FF9EF}" srcOrd="1" destOrd="0" presId="urn:microsoft.com/office/officeart/2016/7/layout/BasicLinearProcessNumbered"/>
    <dgm:cxn modelId="{CF2FF869-BEE4-42D5-937A-6001417ECB7F}" srcId="{D4A7412B-230E-4997-9AFE-ABE4F1A39B78}" destId="{F4D554F9-3DDB-4CD9-90B3-68C2756CD02D}" srcOrd="1" destOrd="0" parTransId="{D5E67D3B-0241-4075-9F9B-7B09AE88DD05}" sibTransId="{549BFCEB-EB41-48AA-B890-8180314AE737}"/>
    <dgm:cxn modelId="{6D879F4F-40F4-40E8-B5DD-48D4CF3C447E}" type="presOf" srcId="{8CE18C74-33B0-44CA-96EF-4F6CE18F1D3A}" destId="{3E94727E-FCF7-43AD-84D1-C0DE47D3B654}" srcOrd="1" destOrd="0" presId="urn:microsoft.com/office/officeart/2016/7/layout/BasicLinearProcessNumbered"/>
    <dgm:cxn modelId="{A4D6C175-20D1-45A4-AA3A-FD2988F77E28}" type="presOf" srcId="{F4D554F9-3DDB-4CD9-90B3-68C2756CD02D}" destId="{42076B91-5235-44B8-A0B6-64650F38E019}" srcOrd="1" destOrd="0" presId="urn:microsoft.com/office/officeart/2016/7/layout/BasicLinearProcessNumbered"/>
    <dgm:cxn modelId="{F3D1F459-95F7-470E-9AA9-0101A5DAA856}" srcId="{D4A7412B-230E-4997-9AFE-ABE4F1A39B78}" destId="{8CE18C74-33B0-44CA-96EF-4F6CE18F1D3A}" srcOrd="0" destOrd="0" parTransId="{215B0B01-E3D7-42CA-BB95-4DE7E961966C}" sibTransId="{B30E9448-4880-48D5-B477-FE5CE5301F69}"/>
    <dgm:cxn modelId="{39807B90-1DF0-4893-8442-16EDB45F4D9A}" type="presOf" srcId="{D4A7412B-230E-4997-9AFE-ABE4F1A39B78}" destId="{FE23CEFD-32E6-4C06-B2A3-756B774609C6}" srcOrd="0" destOrd="0" presId="urn:microsoft.com/office/officeart/2016/7/layout/BasicLinearProcessNumbered"/>
    <dgm:cxn modelId="{DF9B4B96-7640-4D49-994B-2C84F2766E20}" type="presOf" srcId="{8CE18C74-33B0-44CA-96EF-4F6CE18F1D3A}" destId="{04A47BFD-2F72-4502-BE27-EFD4AE5612FC}" srcOrd="0" destOrd="0" presId="urn:microsoft.com/office/officeart/2016/7/layout/BasicLinearProcessNumbered"/>
    <dgm:cxn modelId="{A89541AE-1324-4B18-9C65-009F684CF729}" srcId="{D4A7412B-230E-4997-9AFE-ABE4F1A39B78}" destId="{F477ECAE-2C1E-42AE-8E92-0CCD5AF96749}" srcOrd="2" destOrd="0" parTransId="{1495B920-2271-435F-BE41-CC7192725CAC}" sibTransId="{5534896E-AC9E-4AA0-BAD5-B8CB3F241348}"/>
    <dgm:cxn modelId="{5A836BCA-0418-4552-9139-92C66694C359}" type="presOf" srcId="{F477ECAE-2C1E-42AE-8E92-0CCD5AF96749}" destId="{A0EFDD81-72EE-48D4-A303-6091FEAAE551}" srcOrd="0" destOrd="0" presId="urn:microsoft.com/office/officeart/2016/7/layout/BasicLinearProcessNumbered"/>
    <dgm:cxn modelId="{2BAF2CDA-FD16-4839-8BF9-8D14FDA2C938}" type="presOf" srcId="{549BFCEB-EB41-48AA-B890-8180314AE737}" destId="{F6117E69-440F-4222-BECD-50574720D1DC}" srcOrd="0" destOrd="0" presId="urn:microsoft.com/office/officeart/2016/7/layout/BasicLinearProcessNumbered"/>
    <dgm:cxn modelId="{BCFFDF43-D921-472A-A33D-6305792235C9}" type="presParOf" srcId="{FE23CEFD-32E6-4C06-B2A3-756B774609C6}" destId="{BC5AE50D-8E63-4D2F-8FCF-C253CC84F2EB}" srcOrd="0" destOrd="0" presId="urn:microsoft.com/office/officeart/2016/7/layout/BasicLinearProcessNumbered"/>
    <dgm:cxn modelId="{7F1BCB82-26D4-4AA9-A808-638800A6D228}" type="presParOf" srcId="{BC5AE50D-8E63-4D2F-8FCF-C253CC84F2EB}" destId="{04A47BFD-2F72-4502-BE27-EFD4AE5612FC}" srcOrd="0" destOrd="0" presId="urn:microsoft.com/office/officeart/2016/7/layout/BasicLinearProcessNumbered"/>
    <dgm:cxn modelId="{2DB5C0C8-DABC-45E0-9BDA-E90B57157032}" type="presParOf" srcId="{BC5AE50D-8E63-4D2F-8FCF-C253CC84F2EB}" destId="{FA563D02-288D-4A3C-8A09-7DD2C4B5A3D0}" srcOrd="1" destOrd="0" presId="urn:microsoft.com/office/officeart/2016/7/layout/BasicLinearProcessNumbered"/>
    <dgm:cxn modelId="{45C9FBED-F143-440B-8CE3-1B3EE90DF1DF}" type="presParOf" srcId="{BC5AE50D-8E63-4D2F-8FCF-C253CC84F2EB}" destId="{BEE1DEC7-90D4-48C3-AAA1-04646F6D629F}" srcOrd="2" destOrd="0" presId="urn:microsoft.com/office/officeart/2016/7/layout/BasicLinearProcessNumbered"/>
    <dgm:cxn modelId="{BE8AAC12-BD57-4317-8214-8D4C479B3420}" type="presParOf" srcId="{BC5AE50D-8E63-4D2F-8FCF-C253CC84F2EB}" destId="{3E94727E-FCF7-43AD-84D1-C0DE47D3B654}" srcOrd="3" destOrd="0" presId="urn:microsoft.com/office/officeart/2016/7/layout/BasicLinearProcessNumbered"/>
    <dgm:cxn modelId="{DFF0D24D-75EF-4D9C-8B4B-89BBE46DC7C3}" type="presParOf" srcId="{FE23CEFD-32E6-4C06-B2A3-756B774609C6}" destId="{787DE361-4BC2-4A61-AF4B-9D29E891268A}" srcOrd="1" destOrd="0" presId="urn:microsoft.com/office/officeart/2016/7/layout/BasicLinearProcessNumbered"/>
    <dgm:cxn modelId="{FE0ED1FE-9CE9-49DB-A68E-55441C16EAF0}" type="presParOf" srcId="{FE23CEFD-32E6-4C06-B2A3-756B774609C6}" destId="{C87CBEDC-D3FC-4156-862D-4CBDF10497D1}" srcOrd="2" destOrd="0" presId="urn:microsoft.com/office/officeart/2016/7/layout/BasicLinearProcessNumbered"/>
    <dgm:cxn modelId="{E96479F8-A953-47B4-A6E4-C571D66907AD}" type="presParOf" srcId="{C87CBEDC-D3FC-4156-862D-4CBDF10497D1}" destId="{12881977-E120-4A3F-A74F-0F4DCCFBB9D7}" srcOrd="0" destOrd="0" presId="urn:microsoft.com/office/officeart/2016/7/layout/BasicLinearProcessNumbered"/>
    <dgm:cxn modelId="{D1A79A35-6963-44D9-AF73-686A67EFDEB7}" type="presParOf" srcId="{C87CBEDC-D3FC-4156-862D-4CBDF10497D1}" destId="{F6117E69-440F-4222-BECD-50574720D1DC}" srcOrd="1" destOrd="0" presId="urn:microsoft.com/office/officeart/2016/7/layout/BasicLinearProcessNumbered"/>
    <dgm:cxn modelId="{0201F423-C159-4ED6-A77C-BF2539837F29}" type="presParOf" srcId="{C87CBEDC-D3FC-4156-862D-4CBDF10497D1}" destId="{FE7D69CB-7398-45A9-818C-D3CD45E7971D}" srcOrd="2" destOrd="0" presId="urn:microsoft.com/office/officeart/2016/7/layout/BasicLinearProcessNumbered"/>
    <dgm:cxn modelId="{B259F92A-9180-41F4-99F8-7CD18BBCA85E}" type="presParOf" srcId="{C87CBEDC-D3FC-4156-862D-4CBDF10497D1}" destId="{42076B91-5235-44B8-A0B6-64650F38E019}" srcOrd="3" destOrd="0" presId="urn:microsoft.com/office/officeart/2016/7/layout/BasicLinearProcessNumbered"/>
    <dgm:cxn modelId="{59CE172E-2E15-4772-8DBB-CF9A49ADDC40}" type="presParOf" srcId="{FE23CEFD-32E6-4C06-B2A3-756B774609C6}" destId="{9F0307EA-CC96-4C65-8763-8B17C155B0F1}" srcOrd="3" destOrd="0" presId="urn:microsoft.com/office/officeart/2016/7/layout/BasicLinearProcessNumbered"/>
    <dgm:cxn modelId="{23617EAE-9AA4-494A-81A8-0F1CEFFEC850}" type="presParOf" srcId="{FE23CEFD-32E6-4C06-B2A3-756B774609C6}" destId="{00D3DC15-C70D-4E56-AA13-62552AF524AF}" srcOrd="4" destOrd="0" presId="urn:microsoft.com/office/officeart/2016/7/layout/BasicLinearProcessNumbered"/>
    <dgm:cxn modelId="{2E119720-5C50-4202-8E49-03AC94D08BD9}" type="presParOf" srcId="{00D3DC15-C70D-4E56-AA13-62552AF524AF}" destId="{A0EFDD81-72EE-48D4-A303-6091FEAAE551}" srcOrd="0" destOrd="0" presId="urn:microsoft.com/office/officeart/2016/7/layout/BasicLinearProcessNumbered"/>
    <dgm:cxn modelId="{76F73F0A-BE8A-4E27-961C-AA8437EB03D6}" type="presParOf" srcId="{00D3DC15-C70D-4E56-AA13-62552AF524AF}" destId="{8FA43A50-DA13-475B-8352-108C753E1127}" srcOrd="1" destOrd="0" presId="urn:microsoft.com/office/officeart/2016/7/layout/BasicLinearProcessNumbered"/>
    <dgm:cxn modelId="{F0F672AD-DFA9-43C1-8324-F6E7BC0B82F7}" type="presParOf" srcId="{00D3DC15-C70D-4E56-AA13-62552AF524AF}" destId="{A6761207-1B06-43C5-8B51-748C84E527F6}" srcOrd="2" destOrd="0" presId="urn:microsoft.com/office/officeart/2016/7/layout/BasicLinearProcessNumbered"/>
    <dgm:cxn modelId="{708E41FD-12E3-4750-ADD8-76F11B03F715}" type="presParOf" srcId="{00D3DC15-C70D-4E56-AA13-62552AF524AF}" destId="{236B2BA3-BDC5-4E32-8AD9-9E359A2FF9EF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7E5A5D-C41A-4982-9C48-7D0AEB7299D3}">
      <dsp:nvSpPr>
        <dsp:cNvPr id="0" name=""/>
        <dsp:cNvSpPr/>
      </dsp:nvSpPr>
      <dsp:spPr>
        <a:xfrm>
          <a:off x="667049" y="220779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D0885-5E5C-4340-90F6-94380B8FF3CA}">
      <dsp:nvSpPr>
        <dsp:cNvPr id="0" name=""/>
        <dsp:cNvSpPr/>
      </dsp:nvSpPr>
      <dsp:spPr>
        <a:xfrm>
          <a:off x="1061925" y="615654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438402-FB76-4C38-A0F0-B53B1EF91874}">
      <dsp:nvSpPr>
        <dsp:cNvPr id="0" name=""/>
        <dsp:cNvSpPr/>
      </dsp:nvSpPr>
      <dsp:spPr>
        <a:xfrm>
          <a:off x="74737" y="2650779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b="0" i="0" kern="1200" baseline="0"/>
            <a:t>Predict risk </a:t>
          </a:r>
          <a:r>
            <a:rPr lang="en-US" sz="2300" b="0" i="1" kern="1200" baseline="0"/>
            <a:t>before discharge</a:t>
          </a:r>
          <a:endParaRPr lang="en-US" sz="2300" kern="1200"/>
        </a:p>
      </dsp:txBody>
      <dsp:txXfrm>
        <a:off x="74737" y="2650779"/>
        <a:ext cx="3037500" cy="720000"/>
      </dsp:txXfrm>
    </dsp:sp>
    <dsp:sp modelId="{95E2673D-496A-4A61-A823-48844E6EF9C7}">
      <dsp:nvSpPr>
        <dsp:cNvPr id="0" name=""/>
        <dsp:cNvSpPr/>
      </dsp:nvSpPr>
      <dsp:spPr>
        <a:xfrm>
          <a:off x="4236112" y="220779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73110A-5A53-47BC-A292-6DD26C85EB7C}">
      <dsp:nvSpPr>
        <dsp:cNvPr id="0" name=""/>
        <dsp:cNvSpPr/>
      </dsp:nvSpPr>
      <dsp:spPr>
        <a:xfrm>
          <a:off x="4630987" y="615654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870D3D-C175-4B42-B37A-2A1A874AD509}">
      <dsp:nvSpPr>
        <dsp:cNvPr id="0" name=""/>
        <dsp:cNvSpPr/>
      </dsp:nvSpPr>
      <dsp:spPr>
        <a:xfrm>
          <a:off x="3643800" y="2650779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b="0" i="0" kern="1200" baseline="0"/>
            <a:t>Enable targeted follow-ups</a:t>
          </a:r>
          <a:endParaRPr lang="en-US" sz="2300" kern="1200"/>
        </a:p>
      </dsp:txBody>
      <dsp:txXfrm>
        <a:off x="3643800" y="2650779"/>
        <a:ext cx="3037500" cy="720000"/>
      </dsp:txXfrm>
    </dsp:sp>
    <dsp:sp modelId="{33B12CAA-14B3-4886-98DB-9C4CF8821498}">
      <dsp:nvSpPr>
        <dsp:cNvPr id="0" name=""/>
        <dsp:cNvSpPr/>
      </dsp:nvSpPr>
      <dsp:spPr>
        <a:xfrm>
          <a:off x="7805175" y="220779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985A72-79C4-4F2B-B702-26B5D5FE9CA1}">
      <dsp:nvSpPr>
        <dsp:cNvPr id="0" name=""/>
        <dsp:cNvSpPr/>
      </dsp:nvSpPr>
      <dsp:spPr>
        <a:xfrm>
          <a:off x="8200050" y="615654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2C5FCD-F577-4DBB-832D-EB71414B9AAB}">
      <dsp:nvSpPr>
        <dsp:cNvPr id="0" name=""/>
        <dsp:cNvSpPr/>
      </dsp:nvSpPr>
      <dsp:spPr>
        <a:xfrm>
          <a:off x="7212862" y="2650779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b="0" i="0" kern="1200" baseline="0"/>
            <a:t>Reduce avoidable readmissions</a:t>
          </a:r>
          <a:endParaRPr lang="en-US" sz="2300" kern="1200"/>
        </a:p>
      </dsp:txBody>
      <dsp:txXfrm>
        <a:off x="7212862" y="2650779"/>
        <a:ext cx="30375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6061C8-971C-4AED-87A8-38D9C522D52D}">
      <dsp:nvSpPr>
        <dsp:cNvPr id="0" name=""/>
        <dsp:cNvSpPr/>
      </dsp:nvSpPr>
      <dsp:spPr>
        <a:xfrm>
          <a:off x="0" y="51720"/>
          <a:ext cx="5943599" cy="16005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0" i="0" kern="1200" baseline="0"/>
            <a:t>Uses existing patient data</a:t>
          </a:r>
          <a:endParaRPr lang="en-US" sz="4800" kern="1200"/>
        </a:p>
      </dsp:txBody>
      <dsp:txXfrm>
        <a:off x="78133" y="129853"/>
        <a:ext cx="5787333" cy="1444293"/>
      </dsp:txXfrm>
    </dsp:sp>
    <dsp:sp modelId="{3EF86D90-0CC1-41A9-B13D-8D8B6FC36E44}">
      <dsp:nvSpPr>
        <dsp:cNvPr id="0" name=""/>
        <dsp:cNvSpPr/>
      </dsp:nvSpPr>
      <dsp:spPr>
        <a:xfrm>
          <a:off x="0" y="1790520"/>
          <a:ext cx="5943599" cy="1600559"/>
        </a:xfrm>
        <a:prstGeom prst="roundRect">
          <a:avLst/>
        </a:prstGeom>
        <a:solidFill>
          <a:schemeClr val="accent2">
            <a:hueOff val="-343715"/>
            <a:satOff val="2660"/>
            <a:lumOff val="2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0" i="0" kern="1200" baseline="0"/>
            <a:t>Produces a risk score at discharge</a:t>
          </a:r>
          <a:endParaRPr lang="en-US" sz="4800" kern="1200"/>
        </a:p>
      </dsp:txBody>
      <dsp:txXfrm>
        <a:off x="78133" y="1868653"/>
        <a:ext cx="5787333" cy="1444293"/>
      </dsp:txXfrm>
    </dsp:sp>
    <dsp:sp modelId="{86D30D0D-BBBE-4628-BC06-AE32877EEFBC}">
      <dsp:nvSpPr>
        <dsp:cNvPr id="0" name=""/>
        <dsp:cNvSpPr/>
      </dsp:nvSpPr>
      <dsp:spPr>
        <a:xfrm>
          <a:off x="0" y="3529320"/>
          <a:ext cx="5943599" cy="1600559"/>
        </a:xfrm>
        <a:prstGeom prst="roundRect">
          <a:avLst/>
        </a:prstGeom>
        <a:solidFill>
          <a:schemeClr val="accent2">
            <a:hueOff val="-687429"/>
            <a:satOff val="5320"/>
            <a:lumOff val="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0" i="0" kern="1200" baseline="0"/>
            <a:t>Supports — not replaces — clinicians</a:t>
          </a:r>
          <a:endParaRPr lang="en-US" sz="4800" kern="1200"/>
        </a:p>
      </dsp:txBody>
      <dsp:txXfrm>
        <a:off x="78133" y="3607453"/>
        <a:ext cx="5787333" cy="14442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8D06CE-0D4F-4876-BCE8-25D634B0A351}">
      <dsp:nvSpPr>
        <dsp:cNvPr id="0" name=""/>
        <dsp:cNvSpPr/>
      </dsp:nvSpPr>
      <dsp:spPr>
        <a:xfrm>
          <a:off x="667049" y="220779"/>
          <a:ext cx="1852875" cy="185287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B47DAE-E6EE-4500-8AC4-32B8DDF0373B}">
      <dsp:nvSpPr>
        <dsp:cNvPr id="0" name=""/>
        <dsp:cNvSpPr/>
      </dsp:nvSpPr>
      <dsp:spPr>
        <a:xfrm>
          <a:off x="1061925" y="615654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097DB0-12AB-42D8-BA7F-4AD0D2A0B757}">
      <dsp:nvSpPr>
        <dsp:cNvPr id="0" name=""/>
        <dsp:cNvSpPr/>
      </dsp:nvSpPr>
      <dsp:spPr>
        <a:xfrm>
          <a:off x="74737" y="2650779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b="0" i="0" kern="1200" baseline="0"/>
            <a:t>Missing a high-risk patient has high clinical cost</a:t>
          </a:r>
          <a:endParaRPr lang="en-US" sz="2100" kern="1200"/>
        </a:p>
      </dsp:txBody>
      <dsp:txXfrm>
        <a:off x="74737" y="2650779"/>
        <a:ext cx="3037500" cy="720000"/>
      </dsp:txXfrm>
    </dsp:sp>
    <dsp:sp modelId="{AC70A1C3-522A-442F-B32E-0EA973FB723D}">
      <dsp:nvSpPr>
        <dsp:cNvPr id="0" name=""/>
        <dsp:cNvSpPr/>
      </dsp:nvSpPr>
      <dsp:spPr>
        <a:xfrm>
          <a:off x="4236112" y="220779"/>
          <a:ext cx="1852875" cy="185287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D7A343-F708-40C8-8B04-701B345CAFC3}">
      <dsp:nvSpPr>
        <dsp:cNvPr id="0" name=""/>
        <dsp:cNvSpPr/>
      </dsp:nvSpPr>
      <dsp:spPr>
        <a:xfrm>
          <a:off x="4630987" y="615654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512082-E7F7-4EC1-AAEE-8454E17A1085}">
      <dsp:nvSpPr>
        <dsp:cNvPr id="0" name=""/>
        <dsp:cNvSpPr/>
      </dsp:nvSpPr>
      <dsp:spPr>
        <a:xfrm>
          <a:off x="3643800" y="2650779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b="0" i="0" kern="1200" baseline="0"/>
            <a:t>Model intentionally prioritises recall</a:t>
          </a:r>
          <a:endParaRPr lang="en-US" sz="2100" kern="1200"/>
        </a:p>
      </dsp:txBody>
      <dsp:txXfrm>
        <a:off x="3643800" y="2650779"/>
        <a:ext cx="3037500" cy="720000"/>
      </dsp:txXfrm>
    </dsp:sp>
    <dsp:sp modelId="{DE91C3D6-2CB9-4165-8A1F-D4D3975F9BFD}">
      <dsp:nvSpPr>
        <dsp:cNvPr id="0" name=""/>
        <dsp:cNvSpPr/>
      </dsp:nvSpPr>
      <dsp:spPr>
        <a:xfrm>
          <a:off x="7805175" y="220779"/>
          <a:ext cx="1852875" cy="18528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92B7A4-310E-4A0F-838E-28CFC7965B8D}">
      <dsp:nvSpPr>
        <dsp:cNvPr id="0" name=""/>
        <dsp:cNvSpPr/>
      </dsp:nvSpPr>
      <dsp:spPr>
        <a:xfrm>
          <a:off x="8200050" y="615654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CE7BC9-1FCE-4D4C-9E83-909C614F0891}">
      <dsp:nvSpPr>
        <dsp:cNvPr id="0" name=""/>
        <dsp:cNvSpPr/>
      </dsp:nvSpPr>
      <dsp:spPr>
        <a:xfrm>
          <a:off x="7212862" y="2650779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b="0" i="0" kern="1200" baseline="0"/>
            <a:t>Accepts manageable false positives</a:t>
          </a:r>
          <a:endParaRPr lang="en-US" sz="2100" kern="1200"/>
        </a:p>
      </dsp:txBody>
      <dsp:txXfrm>
        <a:off x="7212862" y="2650779"/>
        <a:ext cx="30375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A47BFD-2F72-4502-BE27-EFD4AE5612FC}">
      <dsp:nvSpPr>
        <dsp:cNvPr id="0" name=""/>
        <dsp:cNvSpPr/>
      </dsp:nvSpPr>
      <dsp:spPr>
        <a:xfrm>
          <a:off x="0" y="0"/>
          <a:ext cx="2786742" cy="346808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265" tIns="330200" rIns="217265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baseline="0"/>
            <a:t>Strong alignment with clinical and financial goals</a:t>
          </a:r>
          <a:endParaRPr lang="en-US" sz="2600" kern="1200"/>
        </a:p>
      </dsp:txBody>
      <dsp:txXfrm>
        <a:off x="0" y="1317871"/>
        <a:ext cx="2786742" cy="2080850"/>
      </dsp:txXfrm>
    </dsp:sp>
    <dsp:sp modelId="{FA563D02-288D-4A3C-8A09-7DD2C4B5A3D0}">
      <dsp:nvSpPr>
        <dsp:cNvPr id="0" name=""/>
        <dsp:cNvSpPr/>
      </dsp:nvSpPr>
      <dsp:spPr>
        <a:xfrm>
          <a:off x="873158" y="346808"/>
          <a:ext cx="1040425" cy="104042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116" tIns="12700" rIns="81116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025525" y="499175"/>
        <a:ext cx="735691" cy="735691"/>
      </dsp:txXfrm>
    </dsp:sp>
    <dsp:sp modelId="{BEE1DEC7-90D4-48C3-AAA1-04646F6D629F}">
      <dsp:nvSpPr>
        <dsp:cNvPr id="0" name=""/>
        <dsp:cNvSpPr/>
      </dsp:nvSpPr>
      <dsp:spPr>
        <a:xfrm>
          <a:off x="0" y="3468012"/>
          <a:ext cx="2786742" cy="72"/>
        </a:xfrm>
        <a:prstGeom prst="rect">
          <a:avLst/>
        </a:prstGeom>
        <a:solidFill>
          <a:schemeClr val="accent5">
            <a:hueOff val="112308"/>
            <a:satOff val="2746"/>
            <a:lumOff val="-510"/>
            <a:alphaOff val="0"/>
          </a:schemeClr>
        </a:solidFill>
        <a:ln w="12700" cap="flat" cmpd="sng" algn="ctr">
          <a:solidFill>
            <a:schemeClr val="accent5">
              <a:hueOff val="112308"/>
              <a:satOff val="2746"/>
              <a:lumOff val="-51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881977-E120-4A3F-A74F-0F4DCCFBB9D7}">
      <dsp:nvSpPr>
        <dsp:cNvPr id="0" name=""/>
        <dsp:cNvSpPr/>
      </dsp:nvSpPr>
      <dsp:spPr>
        <a:xfrm>
          <a:off x="3065416" y="0"/>
          <a:ext cx="2786742" cy="3468084"/>
        </a:xfrm>
        <a:prstGeom prst="rect">
          <a:avLst/>
        </a:prstGeom>
        <a:solidFill>
          <a:schemeClr val="accent5">
            <a:tint val="40000"/>
            <a:alpha val="90000"/>
            <a:hueOff val="219734"/>
            <a:satOff val="2979"/>
            <a:lumOff val="-3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219734"/>
              <a:satOff val="2979"/>
              <a:lumOff val="-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265" tIns="330200" rIns="217265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baseline="0"/>
            <a:t>Conservative, safety-first design</a:t>
          </a:r>
          <a:endParaRPr lang="en-US" sz="2600" kern="1200"/>
        </a:p>
      </dsp:txBody>
      <dsp:txXfrm>
        <a:off x="3065416" y="1317871"/>
        <a:ext cx="2786742" cy="2080850"/>
      </dsp:txXfrm>
    </dsp:sp>
    <dsp:sp modelId="{F6117E69-440F-4222-BECD-50574720D1DC}">
      <dsp:nvSpPr>
        <dsp:cNvPr id="0" name=""/>
        <dsp:cNvSpPr/>
      </dsp:nvSpPr>
      <dsp:spPr>
        <a:xfrm>
          <a:off x="3938575" y="346808"/>
          <a:ext cx="1040425" cy="1040425"/>
        </a:xfrm>
        <a:prstGeom prst="ellipse">
          <a:avLst/>
        </a:prstGeom>
        <a:solidFill>
          <a:schemeClr val="accent5">
            <a:hueOff val="224616"/>
            <a:satOff val="5492"/>
            <a:lumOff val="-1020"/>
            <a:alphaOff val="0"/>
          </a:schemeClr>
        </a:solidFill>
        <a:ln w="12700" cap="flat" cmpd="sng" algn="ctr">
          <a:solidFill>
            <a:schemeClr val="accent5">
              <a:hueOff val="224616"/>
              <a:satOff val="5492"/>
              <a:lumOff val="-102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116" tIns="12700" rIns="81116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090942" y="499175"/>
        <a:ext cx="735691" cy="735691"/>
      </dsp:txXfrm>
    </dsp:sp>
    <dsp:sp modelId="{FE7D69CB-7398-45A9-818C-D3CD45E7971D}">
      <dsp:nvSpPr>
        <dsp:cNvPr id="0" name=""/>
        <dsp:cNvSpPr/>
      </dsp:nvSpPr>
      <dsp:spPr>
        <a:xfrm>
          <a:off x="3065416" y="3468012"/>
          <a:ext cx="2786742" cy="72"/>
        </a:xfrm>
        <a:prstGeom prst="rect">
          <a:avLst/>
        </a:prstGeom>
        <a:solidFill>
          <a:schemeClr val="accent5">
            <a:hueOff val="336923"/>
            <a:satOff val="8238"/>
            <a:lumOff val="-1529"/>
            <a:alphaOff val="0"/>
          </a:schemeClr>
        </a:solidFill>
        <a:ln w="12700" cap="flat" cmpd="sng" algn="ctr">
          <a:solidFill>
            <a:schemeClr val="accent5">
              <a:hueOff val="336923"/>
              <a:satOff val="8238"/>
              <a:lumOff val="-15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EFDD81-72EE-48D4-A303-6091FEAAE551}">
      <dsp:nvSpPr>
        <dsp:cNvPr id="0" name=""/>
        <dsp:cNvSpPr/>
      </dsp:nvSpPr>
      <dsp:spPr>
        <a:xfrm>
          <a:off x="6130833" y="0"/>
          <a:ext cx="2786742" cy="3468084"/>
        </a:xfrm>
        <a:prstGeom prst="rect">
          <a:avLst/>
        </a:prstGeom>
        <a:solidFill>
          <a:schemeClr val="accent5">
            <a:tint val="40000"/>
            <a:alpha val="90000"/>
            <a:hueOff val="439468"/>
            <a:satOff val="5958"/>
            <a:lumOff val="-59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439468"/>
              <a:satOff val="5958"/>
              <a:lumOff val="-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265" tIns="330200" rIns="217265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i="0" kern="1200" baseline="0"/>
            <a:t>Ready for pilot deployment</a:t>
          </a:r>
          <a:endParaRPr lang="en-US" sz="2600" kern="1200"/>
        </a:p>
      </dsp:txBody>
      <dsp:txXfrm>
        <a:off x="6130833" y="1317871"/>
        <a:ext cx="2786742" cy="2080850"/>
      </dsp:txXfrm>
    </dsp:sp>
    <dsp:sp modelId="{8FA43A50-DA13-475B-8352-108C753E1127}">
      <dsp:nvSpPr>
        <dsp:cNvPr id="0" name=""/>
        <dsp:cNvSpPr/>
      </dsp:nvSpPr>
      <dsp:spPr>
        <a:xfrm>
          <a:off x="7003992" y="346808"/>
          <a:ext cx="1040425" cy="1040425"/>
        </a:xfrm>
        <a:prstGeom prst="ellipse">
          <a:avLst/>
        </a:prstGeom>
        <a:solidFill>
          <a:schemeClr val="accent5">
            <a:hueOff val="449231"/>
            <a:satOff val="10984"/>
            <a:lumOff val="-2039"/>
            <a:alphaOff val="0"/>
          </a:schemeClr>
        </a:solidFill>
        <a:ln w="12700" cap="flat" cmpd="sng" algn="ctr">
          <a:solidFill>
            <a:schemeClr val="accent5">
              <a:hueOff val="449231"/>
              <a:satOff val="10984"/>
              <a:lumOff val="-203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116" tIns="12700" rIns="81116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7156359" y="499175"/>
        <a:ext cx="735691" cy="735691"/>
      </dsp:txXfrm>
    </dsp:sp>
    <dsp:sp modelId="{A6761207-1B06-43C5-8B51-748C84E527F6}">
      <dsp:nvSpPr>
        <dsp:cNvPr id="0" name=""/>
        <dsp:cNvSpPr/>
      </dsp:nvSpPr>
      <dsp:spPr>
        <a:xfrm>
          <a:off x="6130833" y="3468012"/>
          <a:ext cx="2786742" cy="72"/>
        </a:xfrm>
        <a:prstGeom prst="rect">
          <a:avLst/>
        </a:prstGeom>
        <a:solidFill>
          <a:schemeClr val="accent5">
            <a:hueOff val="561539"/>
            <a:satOff val="13730"/>
            <a:lumOff val="-2549"/>
            <a:alphaOff val="0"/>
          </a:schemeClr>
        </a:solidFill>
        <a:ln w="12700" cap="flat" cmpd="sng" algn="ctr">
          <a:solidFill>
            <a:schemeClr val="accent5">
              <a:hueOff val="561539"/>
              <a:satOff val="13730"/>
              <a:lumOff val="-254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48002-315D-49B1-B10F-137139C4B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896" y="1122363"/>
            <a:ext cx="7276733" cy="3381398"/>
          </a:xfrm>
        </p:spPr>
        <p:txBody>
          <a:bodyPr anchor="b">
            <a:normAutofit/>
          </a:bodyPr>
          <a:lstStyle>
            <a:lvl1pPr algn="l">
              <a:defRPr sz="4800" cap="none" spc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4535E0-4D9C-4DCA-8569-64503C5DC1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4894" y="4612942"/>
            <a:ext cx="7276733" cy="1181683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83B68-70CF-4A98-948C-6EA4BD68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C2EF9-7F83-4AD3-B3F6-B9D4618D6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B751B-3464-41CD-B728-A72BB191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026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5731-248B-49C2-93DE-8A3260C9F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4D5C5-3D5A-4F3D-8A08-7053DACF1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E5372-3FC6-4227-B2DD-6CB24E651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1B1B1-B637-4E46-B64C-F082B54C2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567AD-4B78-41F6-B814-726D4BD4C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98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674D5E-67E6-4C23-B80A-0C66B53315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76299"/>
            <a:ext cx="2628900" cy="5181601"/>
          </a:xfrm>
        </p:spPr>
        <p:txBody>
          <a:bodyPr vert="eaVert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FEFF2A-08E8-447D-85C7-7D5A9C422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76299"/>
            <a:ext cx="7734300" cy="51816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0030D-E580-4B0C-B5A8-2C8A094D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DCAEB-1B6E-492E-918E-47179AF48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E4A38-A745-436E-9E33-63B9F81C0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753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BFD42-94A9-4345-AF38-7D562B50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4C458-A63B-4032-B4EC-732DAC188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855B5-7F2F-408B-800D-92CB34B9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03412-EA6B-43CA-8B3A-F502587CB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6E9EE-F895-4ECE-B4B2-586D65ED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092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8193F-AFAD-4A9A-B0EF-530DFB19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876299"/>
            <a:ext cx="7876722" cy="371316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1BBE4-9FC1-4F89-B120-1C49D816F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46170"/>
            <a:ext cx="6781301" cy="104845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30A6B-E3FD-4920-8128-C263CA1D6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66B85-0649-47DB-AD69-458D8F600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25931-A293-42E9-BDF5-B2AE121D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6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5262B-ECD6-47BB-A6F1-92A6033E9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B8779-51E9-44D1-9F7B-28F3C6D3C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8474" y="2080517"/>
            <a:ext cx="4970124" cy="39773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E8BFB-5295-4C5E-9CB1-E276E9D0E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0899" y="2080517"/>
            <a:ext cx="4970124" cy="3977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E22BF-1819-4301-B699-EF5A2F4D9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0A2DF-39DE-49C3-A213-3E8423C7A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5D3A8-238B-4A68-A9F9-672D2F060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27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7D468-D010-4225-B024-DCEF543BC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71955"/>
            <a:ext cx="10441236" cy="139835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D60A0-FCAB-425A-9ECD-94CDE4F47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926" y="1983242"/>
            <a:ext cx="5007110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F986B-07CB-4FB0-9419-2AAB318B8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063" y="2813959"/>
            <a:ext cx="5007110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A9D784-7968-4E8B-B704-E42EE8F187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9255" y="1983242"/>
            <a:ext cx="5031769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5754F-08D1-4593-988F-95F0ED1A0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9255" y="2813959"/>
            <a:ext cx="5031769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ED2E61-83B4-4C8F-BBFE-D95920342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80C136-A664-4013-8073-B0C6BDEF8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AE9547-8EE7-461B-9E99-484B11E91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024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E667-0EFA-4EE6-8E4D-20805309A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59" y="895440"/>
            <a:ext cx="10138451" cy="1832349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EE4825-BB8C-4567-B407-B4452409D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38892-25DB-4A4E-9D43-6058C45C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C3DDDA-48EF-4B42-9980-4762AF509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748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FA7D9-6801-4DD0-8D7D-505212F46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FA3EA-1519-4178-AC3A-231A5BAA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23DBE-6FD6-4D60-8336-7843B4BD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58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2D9AE-CA1A-4751-9B33-0AC09CE6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96948"/>
            <a:ext cx="3046410" cy="1479551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F9941-76E5-42B5-8464-C1A7010D9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0796" y="876300"/>
            <a:ext cx="5758235" cy="5181599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785D8-F112-415F-9AB4-5F2AC060D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4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0A0B3-4E9C-4FAC-B1D1-2673F7B5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370A-33F5-48A6-962A-47C0F15D4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AD606-A37D-4697-AA7A-EAE4F101A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4E0B5E-1030-4A34-AB09-05ACB45CE993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673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21D4C-0A93-40A6-9645-5EF7DE6C5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89314"/>
            <a:ext cx="3046409" cy="1487185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2F9455-852F-4604-87D4-801E8D5DB5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4" y="876300"/>
            <a:ext cx="5943596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42061-B161-4973-9EE4-76D0B73FC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3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CE2E0-050A-4BC2-91DF-7A00811D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AB003-B443-4B96-9DD9-4284E7E1E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79DBA-16C0-4FFB-B367-B96169B4B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F2BD78-1D6B-4742-9726-75646D91F4AC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899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98CBCD-166B-4F97-A6DF-DAA3BF2B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876302"/>
            <a:ext cx="10427840" cy="10860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4D6D9-636D-450B-839A-22AE0CED2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758" y="2065984"/>
            <a:ext cx="10427841" cy="39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6CAEC-1EE5-4B71-9646-5C378EEBE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2838" y="6356350"/>
            <a:ext cx="33613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326951E3-958F-4611-B170-D081BA0250F9}" type="datetimeFigureOut">
              <a:rPr lang="en-US" smtClean="0"/>
              <a:pPr/>
              <a:t>1/14/2026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70EF8-70B2-4AFC-8388-691A146AA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874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07DC7-D05C-4038-B51A-F00B7B9C9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0400" y="6356350"/>
            <a:ext cx="617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i="1">
                <a:solidFill>
                  <a:schemeClr val="tx2"/>
                </a:solidFill>
              </a:defRPr>
            </a:lvl1pPr>
          </a:lstStyle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AD4CCDA-06BF-4D2A-B44F-195AEC0B5B22}"/>
              </a:ext>
            </a:extLst>
          </p:cNvPr>
          <p:cNvCxnSpPr>
            <a:cxnSpLocks/>
          </p:cNvCxnSpPr>
          <p:nvPr/>
        </p:nvCxnSpPr>
        <p:spPr>
          <a:xfrm>
            <a:off x="952498" y="6252722"/>
            <a:ext cx="10325101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355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26" r:id="rId6"/>
    <p:sldLayoutId id="2147483731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Tx/>
        <a:buNone/>
        <a:defRPr sz="1800" i="1" kern="1200">
          <a:solidFill>
            <a:schemeClr val="tx2"/>
          </a:solidFill>
          <a:latin typeface="+mn-lt"/>
          <a:ea typeface="+mn-ea"/>
          <a:cs typeface="+mn-cs"/>
        </a:defRPr>
      </a:lvl2pPr>
      <a:lvl3pPr marL="50292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None/>
        <a:defRPr sz="1600" i="1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hnraffyraymundo29/JohnRaffyRaymundo_AIMCapstone202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8C10BD4-F3F8-4089-8DB0-71FB15FD9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C31942-F731-69EF-55DB-3B051651B4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074" y="1176617"/>
            <a:ext cx="4949719" cy="2432203"/>
          </a:xfrm>
        </p:spPr>
        <p:txBody>
          <a:bodyPr anchor="b">
            <a:normAutofit/>
          </a:bodyPr>
          <a:lstStyle/>
          <a:p>
            <a:r>
              <a:rPr lang="en-US" sz="4400"/>
              <a:t>Reducing Hospital Readmissions with Responsible AI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B9F4D6-21D9-2B2F-E16B-9FE5DFF4C1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9739" y="5084857"/>
            <a:ext cx="3847365" cy="1024942"/>
          </a:xfrm>
        </p:spPr>
        <p:txBody>
          <a:bodyPr anchor="b">
            <a:normAutofit/>
          </a:bodyPr>
          <a:lstStyle/>
          <a:p>
            <a:r>
              <a:rPr lang="en-US" sz="1000" dirty="0"/>
              <a:t>Presenter: John Raffy Raymundo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6A5D06F-DF26-4A88-BF73-C1B592E66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1995" y="3924728"/>
            <a:ext cx="0" cy="2115714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Video 3" descr="3D Glass Rendering Of Chemical Compounds">
            <a:extLst>
              <a:ext uri="{FF2B5EF4-FFF2-40B4-BE49-F238E27FC236}">
                <a16:creationId xmlns:a16="http://schemas.microsoft.com/office/drawing/2014/main" id="{2165C463-8753-235D-496F-45515FE92C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6096001" y="2039863"/>
            <a:ext cx="5181600" cy="290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123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BE3B514-83FE-45D4-988C-78925DD13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3EE02E-A846-CE4D-2001-D6446EBFF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1805" y="876300"/>
            <a:ext cx="7605995" cy="1367398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 dirty="0"/>
              <a:t>AI Enables Safer, Earlier, and More Efficient Care</a:t>
            </a:r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87CBF7F-92AD-42B8-AA3E-C4AF7A2AD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76400" y="2589817"/>
            <a:ext cx="0" cy="3468083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Rectangle 2">
            <a:extLst>
              <a:ext uri="{FF2B5EF4-FFF2-40B4-BE49-F238E27FC236}">
                <a16:creationId xmlns:a16="http://schemas.microsoft.com/office/drawing/2014/main" id="{3FDDDF1E-1135-E4D6-ED1E-C68058AC75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7091299"/>
              </p:ext>
            </p:extLst>
          </p:nvPr>
        </p:nvGraphicFramePr>
        <p:xfrm>
          <a:off x="2220687" y="2589816"/>
          <a:ext cx="8917576" cy="3468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3670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1583A-F6CD-7325-09CE-936CC80A4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Thank you for listening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49268-6147-D8E1-712F-7A8192CF1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Link to GitHub: 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ED03206D-1B13-745A-BB6A-CEB7F2F053C2}"/>
              </a:ext>
            </a:extLst>
          </p:cNvPr>
          <p:cNvSpPr txBox="1"/>
          <p:nvPr/>
        </p:nvSpPr>
        <p:spPr>
          <a:xfrm>
            <a:off x="914401" y="2843778"/>
            <a:ext cx="11984549" cy="298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4"/>
              </a:lnSpc>
            </a:pPr>
            <a:r>
              <a:rPr lang="en-US" sz="1000" u="sng" dirty="0">
                <a:latin typeface="Tomorrow"/>
                <a:ea typeface="Tomorrow"/>
                <a:cs typeface="Tomorrow"/>
                <a:sym typeface="Tomorrow"/>
                <a:hlinkClick r:id="rId2" tooltip="https://github.com/johnraffyraymundo29/JohnRaffyRaymundo_AIMCapstone202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link: Predicting 30-Day Hospital Readmissions Using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886254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23D5D7-4238-9E2D-6F59-F4F1CAEED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707" y="895440"/>
            <a:ext cx="4554894" cy="2166415"/>
          </a:xfrm>
        </p:spPr>
        <p:txBody>
          <a:bodyPr>
            <a:normAutofit/>
          </a:bodyPr>
          <a:lstStyle/>
          <a:p>
            <a:r>
              <a:rPr lang="en-US" dirty="0"/>
              <a:t>The Business Problem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181BDE-CC00-219E-E9EC-208CB477A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1480638"/>
            <a:ext cx="5143499" cy="397335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56765" y="3429000"/>
            <a:ext cx="0" cy="2629328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99ADE-8E4C-539B-9893-83706D2B8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3105" y="3429000"/>
            <a:ext cx="3754495" cy="2710139"/>
          </a:xfrm>
        </p:spPr>
        <p:txBody>
          <a:bodyPr anchor="b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400" b="1" dirty="0"/>
              <a:t>Unplanned Readmissions Are Costly and Avoidable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400" b="1" dirty="0"/>
          </a:p>
          <a:p>
            <a:pPr>
              <a:lnSpc>
                <a:spcPct val="110000"/>
              </a:lnSpc>
            </a:pPr>
            <a:r>
              <a:rPr lang="en-US" sz="1400" dirty="0"/>
              <a:t>Readmissions drive financial penalties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Late identification limits preventive care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Current approaches are reactive</a:t>
            </a:r>
          </a:p>
          <a:p>
            <a:pPr>
              <a:lnSpc>
                <a:spcPct val="110000"/>
              </a:lnSpc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91168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7E79B-A671-6A65-CCE8-305F06295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885039"/>
            <a:ext cx="5262778" cy="1570485"/>
          </a:xfrm>
        </p:spPr>
        <p:txBody>
          <a:bodyPr anchor="b">
            <a:normAutofit/>
          </a:bodyPr>
          <a:lstStyle/>
          <a:p>
            <a:r>
              <a:rPr lang="en-US"/>
              <a:t>Why This Matters to the Business?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505EE29-ECE9-E67D-91F1-4A46E0C95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813959"/>
            <a:ext cx="5262778" cy="3159001"/>
          </a:xfrm>
        </p:spPr>
        <p:txBody>
          <a:bodyPr anchor="t">
            <a:normAutofit/>
          </a:bodyPr>
          <a:lstStyle/>
          <a:p>
            <a:r>
              <a:rPr lang="en-US" b="1"/>
              <a:t>Readmissions Impact Cost, Capacity, and Reputation</a:t>
            </a:r>
          </a:p>
          <a:p>
            <a:pPr marL="0" indent="0">
              <a:buNone/>
            </a:pPr>
            <a:r>
              <a:rPr lang="en-US" b="1"/>
              <a:t>Key message</a:t>
            </a:r>
            <a:endParaRPr lang="en-US"/>
          </a:p>
          <a:p>
            <a:r>
              <a:rPr lang="en-US"/>
              <a:t>Increased bed occupancy</a:t>
            </a:r>
          </a:p>
          <a:p>
            <a:r>
              <a:rPr lang="en-US"/>
              <a:t>Staff workload inefficiencies</a:t>
            </a:r>
          </a:p>
          <a:p>
            <a:r>
              <a:rPr lang="en-US"/>
              <a:t>Patient satisfaction risk</a:t>
            </a:r>
          </a:p>
          <a:p>
            <a:endParaRPr lang="en-US"/>
          </a:p>
        </p:txBody>
      </p:sp>
      <p:pic>
        <p:nvPicPr>
          <p:cNvPr id="7" name="Graphic 6" descr="Sleep">
            <a:extLst>
              <a:ext uri="{FF2B5EF4-FFF2-40B4-BE49-F238E27FC236}">
                <a16:creationId xmlns:a16="http://schemas.microsoft.com/office/drawing/2014/main" id="{1019D671-1C26-7638-A038-4994FF2F8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87705" y="1175658"/>
            <a:ext cx="4392385" cy="439238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4990" y="6283931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1514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0BA761B-DE6B-4078-B4C9-0FFE37D23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5FA6-0EDF-E279-BF0D-CF23A3822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876302"/>
            <a:ext cx="10427840" cy="108605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Early Risk Identification Enables Proactive Care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5C630D5-1ADF-4994-883A-6501F0DF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2500" y="2053613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Rectangle 1">
            <a:extLst>
              <a:ext uri="{FF2B5EF4-FFF2-40B4-BE49-F238E27FC236}">
                <a16:creationId xmlns:a16="http://schemas.microsoft.com/office/drawing/2014/main" id="{8C9AD03F-5EC5-2C64-30BC-B43A854EC5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7218312"/>
              </p:ext>
            </p:extLst>
          </p:nvPr>
        </p:nvGraphicFramePr>
        <p:xfrm>
          <a:off x="952500" y="2536723"/>
          <a:ext cx="10325100" cy="3591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2827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BE3B514-83FE-45D4-988C-78925DD13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BE297-08F9-21A7-2F9B-954463968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14" y="800100"/>
            <a:ext cx="3945531" cy="1443597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3100"/>
              <a:t>Predictive Model Supporting Clinical Decisions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87CBF7F-92AD-42B8-AA3E-C4AF7A2AD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10100" y="2589817"/>
            <a:ext cx="0" cy="3468083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Rectangle 1">
            <a:extLst>
              <a:ext uri="{FF2B5EF4-FFF2-40B4-BE49-F238E27FC236}">
                <a16:creationId xmlns:a16="http://schemas.microsoft.com/office/drawing/2014/main" id="{F159CA2F-FB12-6EE8-61C6-1DCF0A499D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4517370"/>
              </p:ext>
            </p:extLst>
          </p:nvPr>
        </p:nvGraphicFramePr>
        <p:xfrm>
          <a:off x="5334000" y="876300"/>
          <a:ext cx="5943599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7638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0BA761B-DE6B-4078-B4C9-0FFE37D23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82846-52D5-F208-397E-25BEC311B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876302"/>
            <a:ext cx="10427840" cy="108605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Recall Prioritized to Minimize Missed High-Risk Patients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5C630D5-1ADF-4994-883A-6501F0DF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2500" y="2053613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Rectangle 1">
            <a:extLst>
              <a:ext uri="{FF2B5EF4-FFF2-40B4-BE49-F238E27FC236}">
                <a16:creationId xmlns:a16="http://schemas.microsoft.com/office/drawing/2014/main" id="{24E930EE-AADE-B7CD-DF07-1D49BA685D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1692755"/>
              </p:ext>
            </p:extLst>
          </p:nvPr>
        </p:nvGraphicFramePr>
        <p:xfrm>
          <a:off x="952500" y="2536723"/>
          <a:ext cx="10325100" cy="3591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483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0BA761B-DE6B-4078-B4C9-0FFE37D23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39889-1D60-84FC-9531-1F8359FE4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876302"/>
            <a:ext cx="10427840" cy="1086056"/>
          </a:xfrm>
        </p:spPr>
        <p:txBody>
          <a:bodyPr>
            <a:normAutofit/>
          </a:bodyPr>
          <a:lstStyle/>
          <a:p>
            <a:r>
              <a:rPr lang="en-US"/>
              <a:t>What This Enables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5C630D5-1ADF-4994-883A-6501F0DF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2500" y="2053613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3C8225-EBC9-C7B9-7709-5E5E91152A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288630"/>
              </p:ext>
            </p:extLst>
          </p:nvPr>
        </p:nvGraphicFramePr>
        <p:xfrm>
          <a:off x="1931035" y="2857270"/>
          <a:ext cx="8368031" cy="2950464"/>
        </p:xfrm>
        <a:graphic>
          <a:graphicData uri="http://schemas.openxmlformats.org/drawingml/2006/table">
            <a:tbl>
              <a:tblPr/>
              <a:tblGrid>
                <a:gridCol w="3837094">
                  <a:extLst>
                    <a:ext uri="{9D8B030D-6E8A-4147-A177-3AD203B41FA5}">
                      <a16:colId xmlns:a16="http://schemas.microsoft.com/office/drawing/2014/main" val="3601813220"/>
                    </a:ext>
                  </a:extLst>
                </a:gridCol>
                <a:gridCol w="2207260">
                  <a:extLst>
                    <a:ext uri="{9D8B030D-6E8A-4147-A177-3AD203B41FA5}">
                      <a16:colId xmlns:a16="http://schemas.microsoft.com/office/drawing/2014/main" val="3813131921"/>
                    </a:ext>
                  </a:extLst>
                </a:gridCol>
                <a:gridCol w="2323677">
                  <a:extLst>
                    <a:ext uri="{9D8B030D-6E8A-4147-A177-3AD203B41FA5}">
                      <a16:colId xmlns:a16="http://schemas.microsoft.com/office/drawing/2014/main" val="2790947433"/>
                    </a:ext>
                  </a:extLst>
                </a:gridCol>
              </a:tblGrid>
              <a:tr h="7376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 b="1" dirty="0"/>
                        <a:t>Area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 b="1" dirty="0"/>
                        <a:t>Current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 b="1" dirty="0"/>
                        <a:t>With AI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203182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/>
                        <a:t>Risk identification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/>
                        <a:t>Late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/>
                        <a:t>Early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7889110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/>
                        <a:t>Intervention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/>
                        <a:t>Reactive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/>
                        <a:t>Proactive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6251466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/>
                        <a:t>Resource use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/>
                        <a:t>Broad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3300" dirty="0"/>
                        <a:t>Targeted</a:t>
                      </a:r>
                    </a:p>
                  </a:txBody>
                  <a:tcPr marL="167640" marR="167640" marT="83820" marB="838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99840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259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610AE7-9379-9C78-E633-BC87D9664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2238" y="895440"/>
            <a:ext cx="6125361" cy="1560083"/>
          </a:xfrm>
        </p:spPr>
        <p:txBody>
          <a:bodyPr>
            <a:normAutofit/>
          </a:bodyPr>
          <a:lstStyle/>
          <a:p>
            <a:r>
              <a:rPr lang="en-US"/>
              <a:t>Designed for Trust and Governance</a:t>
            </a:r>
            <a:endParaRPr lang="en-US" dirty="0"/>
          </a:p>
        </p:txBody>
      </p:sp>
      <p:pic>
        <p:nvPicPr>
          <p:cNvPr id="15" name="Picture 14" descr="A close up image of chess pawns">
            <a:extLst>
              <a:ext uri="{FF2B5EF4-FFF2-40B4-BE49-F238E27FC236}">
                <a16:creationId xmlns:a16="http://schemas.microsoft.com/office/drawing/2014/main" id="{08D48E2D-D3A7-347D-A850-74EB91F798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689" r="18219"/>
          <a:stretch>
            <a:fillRect/>
          </a:stretch>
        </p:blipFill>
        <p:spPr>
          <a:xfrm>
            <a:off x="1" y="-16591"/>
            <a:ext cx="4610100" cy="687459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40145" y="2871627"/>
            <a:ext cx="0" cy="3186701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7C283F87-DB3D-0713-BDD9-58EA53BC6B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974717" y="2753546"/>
            <a:ext cx="5302882" cy="349485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Explainability considered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Bias and fairness assessed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Human-in-the-loop approach</a:t>
            </a:r>
          </a:p>
        </p:txBody>
      </p:sp>
    </p:spTree>
    <p:extLst>
      <p:ext uri="{BB962C8B-B14F-4D97-AF65-F5344CB8AC3E}">
        <p14:creationId xmlns:p14="http://schemas.microsoft.com/office/powerpoint/2010/main" val="874063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80922C-416E-D3D3-8CF3-EECEF7B69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885039"/>
            <a:ext cx="5262778" cy="1570485"/>
          </a:xfrm>
        </p:spPr>
        <p:txBody>
          <a:bodyPr anchor="b">
            <a:normAutofit/>
          </a:bodyPr>
          <a:lstStyle/>
          <a:p>
            <a:r>
              <a:rPr lang="en-US" dirty="0"/>
              <a:t>Clear Path to Value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C06762A-2801-6BBA-D073-B7FA3CE615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52500" y="2813959"/>
            <a:ext cx="5262778" cy="3159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Low-risk phased rollout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Clinical validation first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Continuous monitoring</a:t>
            </a:r>
          </a:p>
        </p:txBody>
      </p:sp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6FE276D1-930E-90A4-4778-B1938CABA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87705" y="1175658"/>
            <a:ext cx="4392385" cy="439238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4990" y="6283931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6024780"/>
      </p:ext>
    </p:extLst>
  </p:cSld>
  <p:clrMapOvr>
    <a:masterClrMapping/>
  </p:clrMapOvr>
</p:sld>
</file>

<file path=ppt/theme/theme1.xml><?xml version="1.0" encoding="utf-8"?>
<a:theme xmlns:a="http://schemas.openxmlformats.org/drawingml/2006/main" name="VaultVTI">
  <a:themeElements>
    <a:clrScheme name="archway">
      <a:dk1>
        <a:sysClr val="windowText" lastClr="000000"/>
      </a:dk1>
      <a:lt1>
        <a:sysClr val="window" lastClr="FFFFFF"/>
      </a:lt1>
      <a:dk2>
        <a:srgbClr val="262626"/>
      </a:dk2>
      <a:lt2>
        <a:srgbClr val="CCC9C2"/>
      </a:lt2>
      <a:accent1>
        <a:srgbClr val="A85E3E"/>
      </a:accent1>
      <a:accent2>
        <a:srgbClr val="C3743C"/>
      </a:accent2>
      <a:accent3>
        <a:srgbClr val="CF6749"/>
      </a:accent3>
      <a:accent4>
        <a:srgbClr val="7D8B71"/>
      </a:accent4>
      <a:accent5>
        <a:srgbClr val="A37A59"/>
      </a:accent5>
      <a:accent6>
        <a:srgbClr val="AB8244"/>
      </a:accent6>
      <a:hlink>
        <a:srgbClr val="B94F31"/>
      </a:hlink>
      <a:folHlink>
        <a:srgbClr val="667458"/>
      </a:folHlink>
    </a:clrScheme>
    <a:fontScheme name="Custom 5">
      <a:majorFont>
        <a:latin typeface="Georgia Pro Light"/>
        <a:ea typeface=""/>
        <a:cs typeface=""/>
      </a:majorFont>
      <a:minorFont>
        <a:latin typeface="Georgi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ultVTI" id="{144E1EB0-F9F9-4F8D-8264-A2820BA0C47A}" vid="{3A992A48-7697-4A22-A884-B4A11E6218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208</Words>
  <Application>Microsoft Office PowerPoint</Application>
  <PresentationFormat>Widescreen</PresentationFormat>
  <Paragraphs>57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Georgia Pro Light</vt:lpstr>
      <vt:lpstr>Tomorrow</vt:lpstr>
      <vt:lpstr>VaultVTI</vt:lpstr>
      <vt:lpstr>Reducing Hospital Readmissions with Responsible AI </vt:lpstr>
      <vt:lpstr>The Business Problem</vt:lpstr>
      <vt:lpstr>Why This Matters to the Business?</vt:lpstr>
      <vt:lpstr>Early Risk Identification Enables Proactive Care</vt:lpstr>
      <vt:lpstr>Predictive Model Supporting Clinical Decisions</vt:lpstr>
      <vt:lpstr>Recall Prioritized to Minimize Missed High-Risk Patients</vt:lpstr>
      <vt:lpstr>What This Enables</vt:lpstr>
      <vt:lpstr>Designed for Trust and Governance</vt:lpstr>
      <vt:lpstr>Clear Path to Value</vt:lpstr>
      <vt:lpstr>AI Enables Safer, Earlier, and More Efficient Care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Raffy Raymundo (RAFY)</dc:creator>
  <cp:lastModifiedBy>Raffy Raymundo (RAFY)</cp:lastModifiedBy>
  <cp:revision>1</cp:revision>
  <dcterms:created xsi:type="dcterms:W3CDTF">2026-01-14T16:31:38Z</dcterms:created>
  <dcterms:modified xsi:type="dcterms:W3CDTF">2026-01-14T17:13:50Z</dcterms:modified>
</cp:coreProperties>
</file>

<file path=docProps/thumbnail.jpeg>
</file>